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Poppins" panose="00000500000000000000" pitchFamily="2" charset="0"/>
      <p:regular r:id="rId3"/>
      <p:bold r:id="rId4"/>
      <p:italic r:id="rId5"/>
      <p:boldItalic r:id="rId6"/>
    </p:embeddedFont>
  </p:embeddedFontLst>
  <p:custDataLst>
    <p:tags r:id="rId7"/>
  </p:custDataLst>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C1CECB-BE37-42D7-93A7-C7BAE87F9222}" v="4" dt="2025-09-24T13:45:46.88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807" autoAdjust="0"/>
  </p:normalViewPr>
  <p:slideViewPr>
    <p:cSldViewPr>
      <p:cViewPr>
        <p:scale>
          <a:sx n="136" d="100"/>
          <a:sy n="136" d="100"/>
        </p:scale>
        <p:origin x="-2832" y="-94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font" Target="fonts/font1.fntdata"/><Relationship Id="rId7" Type="http://schemas.openxmlformats.org/officeDocument/2006/relationships/tags" Target="tags/tag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bleStyles" Target="tableStyles.xml"/><Relationship Id="rId5" Type="http://schemas.openxmlformats.org/officeDocument/2006/relationships/font" Target="fonts/font3.fntdata"/><Relationship Id="rId10"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ppy Patel" userId="b5e8033a423efe45" providerId="LiveId" clId="{3C11DF2B-6205-4A62-A65A-FE92BA997B68}"/>
    <pc:docChg chg="undo custSel modSld">
      <pc:chgData name="Poppy Patel" userId="b5e8033a423efe45" providerId="LiveId" clId="{3C11DF2B-6205-4A62-A65A-FE92BA997B68}" dt="2025-09-24T13:46:28.795" v="297" actId="20577"/>
      <pc:docMkLst>
        <pc:docMk/>
      </pc:docMkLst>
      <pc:sldChg chg="addSp delSp modSp mod">
        <pc:chgData name="Poppy Patel" userId="b5e8033a423efe45" providerId="LiveId" clId="{3C11DF2B-6205-4A62-A65A-FE92BA997B68}" dt="2025-09-24T13:46:28.795" v="297" actId="20577"/>
        <pc:sldMkLst>
          <pc:docMk/>
          <pc:sldMk cId="0" sldId="256"/>
        </pc:sldMkLst>
        <pc:spChg chg="mod">
          <ac:chgData name="Poppy Patel" userId="b5e8033a423efe45" providerId="LiveId" clId="{3C11DF2B-6205-4A62-A65A-FE92BA997B68}" dt="2025-09-24T13:38:04.277" v="125" actId="20577"/>
          <ac:spMkLst>
            <pc:docMk/>
            <pc:sldMk cId="0" sldId="256"/>
            <ac:spMk id="2" creationId="{00000000-0000-0000-0000-000000000000}"/>
          </ac:spMkLst>
        </pc:spChg>
        <pc:spChg chg="mod">
          <ac:chgData name="Poppy Patel" userId="b5e8033a423efe45" providerId="LiveId" clId="{3C11DF2B-6205-4A62-A65A-FE92BA997B68}" dt="2025-09-24T13:25:37.312" v="3" actId="20577"/>
          <ac:spMkLst>
            <pc:docMk/>
            <pc:sldMk cId="0" sldId="256"/>
            <ac:spMk id="8" creationId="{00000000-0000-0000-0000-000000000000}"/>
          </ac:spMkLst>
        </pc:spChg>
        <pc:spChg chg="mod">
          <ac:chgData name="Poppy Patel" userId="b5e8033a423efe45" providerId="LiveId" clId="{3C11DF2B-6205-4A62-A65A-FE92BA997B68}" dt="2025-09-24T13:27:59.511" v="52" actId="1076"/>
          <ac:spMkLst>
            <pc:docMk/>
            <pc:sldMk cId="0" sldId="256"/>
            <ac:spMk id="10" creationId="{00000000-0000-0000-0000-000000000000}"/>
          </ac:spMkLst>
        </pc:spChg>
        <pc:spChg chg="del">
          <ac:chgData name="Poppy Patel" userId="b5e8033a423efe45" providerId="LiveId" clId="{3C11DF2B-6205-4A62-A65A-FE92BA997B68}" dt="2025-09-24T13:27:05.070" v="21" actId="478"/>
          <ac:spMkLst>
            <pc:docMk/>
            <pc:sldMk cId="0" sldId="256"/>
            <ac:spMk id="11" creationId="{00000000-0000-0000-0000-000000000000}"/>
          </ac:spMkLst>
        </pc:spChg>
        <pc:spChg chg="mod">
          <ac:chgData name="Poppy Patel" userId="b5e8033a423efe45" providerId="LiveId" clId="{3C11DF2B-6205-4A62-A65A-FE92BA997B68}" dt="2025-09-24T13:43:06" v="226" actId="14100"/>
          <ac:spMkLst>
            <pc:docMk/>
            <pc:sldMk cId="0" sldId="256"/>
            <ac:spMk id="18" creationId="{00000000-0000-0000-0000-000000000000}"/>
          </ac:spMkLst>
        </pc:spChg>
        <pc:spChg chg="mod">
          <ac:chgData name="Poppy Patel" userId="b5e8033a423efe45" providerId="LiveId" clId="{3C11DF2B-6205-4A62-A65A-FE92BA997B68}" dt="2025-09-24T13:42:54.955" v="221" actId="14100"/>
          <ac:spMkLst>
            <pc:docMk/>
            <pc:sldMk cId="0" sldId="256"/>
            <ac:spMk id="19" creationId="{00000000-0000-0000-0000-000000000000}"/>
          </ac:spMkLst>
        </pc:spChg>
        <pc:spChg chg="mod">
          <ac:chgData name="Poppy Patel" userId="b5e8033a423efe45" providerId="LiveId" clId="{3C11DF2B-6205-4A62-A65A-FE92BA997B68}" dt="2025-09-24T13:26:28.853" v="20" actId="20577"/>
          <ac:spMkLst>
            <pc:docMk/>
            <pc:sldMk cId="0" sldId="256"/>
            <ac:spMk id="28" creationId="{00000000-0000-0000-0000-000000000000}"/>
          </ac:spMkLst>
        </pc:spChg>
        <pc:spChg chg="mod">
          <ac:chgData name="Poppy Patel" userId="b5e8033a423efe45" providerId="LiveId" clId="{3C11DF2B-6205-4A62-A65A-FE92BA997B68}" dt="2025-09-24T13:46:09.477" v="290" actId="20577"/>
          <ac:spMkLst>
            <pc:docMk/>
            <pc:sldMk cId="0" sldId="256"/>
            <ac:spMk id="35" creationId="{858EB212-9D2A-4859-A996-A6C03A76A12A}"/>
          </ac:spMkLst>
        </pc:spChg>
        <pc:spChg chg="mod">
          <ac:chgData name="Poppy Patel" userId="b5e8033a423efe45" providerId="LiveId" clId="{3C11DF2B-6205-4A62-A65A-FE92BA997B68}" dt="2025-09-24T13:42:59.700" v="225" actId="1036"/>
          <ac:spMkLst>
            <pc:docMk/>
            <pc:sldMk cId="0" sldId="256"/>
            <ac:spMk id="36" creationId="{B1062274-EF58-4AA5-A707-2C83CE6458AF}"/>
          </ac:spMkLst>
        </pc:spChg>
        <pc:spChg chg="mod">
          <ac:chgData name="Poppy Patel" userId="b5e8033a423efe45" providerId="LiveId" clId="{3C11DF2B-6205-4A62-A65A-FE92BA997B68}" dt="2025-09-24T13:42:59.700" v="225" actId="1036"/>
          <ac:spMkLst>
            <pc:docMk/>
            <pc:sldMk cId="0" sldId="256"/>
            <ac:spMk id="39" creationId="{6ECD1BC9-9611-43C2-9358-B5D128550099}"/>
          </ac:spMkLst>
        </pc:spChg>
        <pc:spChg chg="add mod">
          <ac:chgData name="Poppy Patel" userId="b5e8033a423efe45" providerId="LiveId" clId="{3C11DF2B-6205-4A62-A65A-FE92BA997B68}" dt="2025-09-24T13:28:15.993" v="58" actId="20577"/>
          <ac:spMkLst>
            <pc:docMk/>
            <pc:sldMk cId="0" sldId="256"/>
            <ac:spMk id="45" creationId="{B158DEA8-027B-3E18-0A15-09C43144040D}"/>
          </ac:spMkLst>
        </pc:spChg>
        <pc:spChg chg="add mod">
          <ac:chgData name="Poppy Patel" userId="b5e8033a423efe45" providerId="LiveId" clId="{3C11DF2B-6205-4A62-A65A-FE92BA997B68}" dt="2025-09-24T13:45:40.313" v="281"/>
          <ac:spMkLst>
            <pc:docMk/>
            <pc:sldMk cId="0" sldId="256"/>
            <ac:spMk id="46" creationId="{4038BD0E-58BE-6F7C-1365-F1F28621FA75}"/>
          </ac:spMkLst>
        </pc:spChg>
        <pc:spChg chg="add mod">
          <ac:chgData name="Poppy Patel" userId="b5e8033a423efe45" providerId="LiveId" clId="{3C11DF2B-6205-4A62-A65A-FE92BA997B68}" dt="2025-09-24T13:46:28.795" v="297" actId="20577"/>
          <ac:spMkLst>
            <pc:docMk/>
            <pc:sldMk cId="0" sldId="256"/>
            <ac:spMk id="49" creationId="{9C6D15EC-5134-6E00-9165-2261CAFD98B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59994" y="1566011"/>
            <a:ext cx="3132455" cy="5634355"/>
          </a:xfrm>
          <a:custGeom>
            <a:avLst/>
            <a:gdLst/>
            <a:ahLst/>
            <a:cxnLst/>
            <a:rect l="l" t="t" r="r" b="b"/>
            <a:pathLst>
              <a:path w="3132454" h="5634355">
                <a:moveTo>
                  <a:pt x="3131997" y="0"/>
                </a:moveTo>
                <a:lnTo>
                  <a:pt x="0" y="0"/>
                </a:lnTo>
                <a:lnTo>
                  <a:pt x="0" y="5633999"/>
                </a:lnTo>
                <a:lnTo>
                  <a:pt x="3131997" y="5633999"/>
                </a:lnTo>
                <a:lnTo>
                  <a:pt x="3131997" y="0"/>
                </a:lnTo>
                <a:close/>
              </a:path>
            </a:pathLst>
          </a:custGeom>
          <a:solidFill>
            <a:srgbClr val="EBEBEE"/>
          </a:solidFill>
        </p:spPr>
        <p:txBody>
          <a:bodyPr wrap="square" lIns="0" tIns="0" rIns="0" bIns="0" rtlCol="0"/>
          <a:lstStyle/>
          <a:p>
            <a:endParaRPr/>
          </a:p>
        </p:txBody>
      </p:sp>
      <p:sp>
        <p:nvSpPr>
          <p:cNvPr id="17" name="bg object 17"/>
          <p:cNvSpPr/>
          <p:nvPr/>
        </p:nvSpPr>
        <p:spPr>
          <a:xfrm>
            <a:off x="3714356" y="1745995"/>
            <a:ext cx="2540635" cy="1421130"/>
          </a:xfrm>
          <a:custGeom>
            <a:avLst/>
            <a:gdLst/>
            <a:ahLst/>
            <a:cxnLst/>
            <a:rect l="l" t="t" r="r" b="b"/>
            <a:pathLst>
              <a:path w="2540635" h="1421130">
                <a:moveTo>
                  <a:pt x="0" y="1420520"/>
                </a:moveTo>
                <a:lnTo>
                  <a:pt x="2540342" y="1420520"/>
                </a:lnTo>
                <a:lnTo>
                  <a:pt x="2540342" y="0"/>
                </a:lnTo>
                <a:lnTo>
                  <a:pt x="0" y="0"/>
                </a:lnTo>
                <a:lnTo>
                  <a:pt x="0" y="1420520"/>
                </a:lnTo>
                <a:close/>
              </a:path>
            </a:pathLst>
          </a:custGeom>
          <a:ln w="6350">
            <a:solidFill>
              <a:srgbClr val="BCBEC0"/>
            </a:solidFill>
          </a:ln>
        </p:spPr>
        <p:txBody>
          <a:bodyPr wrap="square" lIns="0" tIns="0" rIns="0" bIns="0" rtlCol="0"/>
          <a:lstStyle/>
          <a:p>
            <a:endParaRPr/>
          </a:p>
        </p:txBody>
      </p:sp>
      <p:sp>
        <p:nvSpPr>
          <p:cNvPr id="18" name="bg object 18"/>
          <p:cNvSpPr/>
          <p:nvPr/>
        </p:nvSpPr>
        <p:spPr>
          <a:xfrm>
            <a:off x="3714356" y="4095013"/>
            <a:ext cx="2533015" cy="798830"/>
          </a:xfrm>
          <a:custGeom>
            <a:avLst/>
            <a:gdLst/>
            <a:ahLst/>
            <a:cxnLst/>
            <a:rect l="l" t="t" r="r" b="b"/>
            <a:pathLst>
              <a:path w="2533015" h="798829">
                <a:moveTo>
                  <a:pt x="0" y="798245"/>
                </a:moveTo>
                <a:lnTo>
                  <a:pt x="2532684" y="798245"/>
                </a:lnTo>
                <a:lnTo>
                  <a:pt x="2532684" y="0"/>
                </a:lnTo>
                <a:lnTo>
                  <a:pt x="0" y="0"/>
                </a:lnTo>
                <a:lnTo>
                  <a:pt x="0" y="798245"/>
                </a:lnTo>
                <a:close/>
              </a:path>
            </a:pathLst>
          </a:custGeom>
          <a:ln w="6350">
            <a:solidFill>
              <a:srgbClr val="BCBEC0"/>
            </a:solidFill>
          </a:ln>
        </p:spPr>
        <p:txBody>
          <a:bodyPr wrap="square" lIns="0" tIns="0" rIns="0" bIns="0" rtlCol="0"/>
          <a:lstStyle/>
          <a:p>
            <a:endParaRPr/>
          </a:p>
        </p:txBody>
      </p:sp>
      <p:sp>
        <p:nvSpPr>
          <p:cNvPr id="19" name="bg object 19"/>
          <p:cNvSpPr/>
          <p:nvPr/>
        </p:nvSpPr>
        <p:spPr>
          <a:xfrm>
            <a:off x="3714356" y="4989614"/>
            <a:ext cx="2533015" cy="744220"/>
          </a:xfrm>
          <a:custGeom>
            <a:avLst/>
            <a:gdLst/>
            <a:ahLst/>
            <a:cxnLst/>
            <a:rect l="l" t="t" r="r" b="b"/>
            <a:pathLst>
              <a:path w="2533015" h="744220">
                <a:moveTo>
                  <a:pt x="0" y="744194"/>
                </a:moveTo>
                <a:lnTo>
                  <a:pt x="2532684" y="744194"/>
                </a:lnTo>
                <a:lnTo>
                  <a:pt x="2532684" y="0"/>
                </a:lnTo>
                <a:lnTo>
                  <a:pt x="0" y="0"/>
                </a:lnTo>
                <a:lnTo>
                  <a:pt x="0" y="744194"/>
                </a:lnTo>
                <a:close/>
              </a:path>
            </a:pathLst>
          </a:custGeom>
          <a:ln w="6350">
            <a:solidFill>
              <a:srgbClr val="BCBEC0"/>
            </a:solidFill>
          </a:ln>
        </p:spPr>
        <p:txBody>
          <a:bodyPr wrap="square" lIns="0" tIns="0" rIns="0" bIns="0" rtlCol="0"/>
          <a:lstStyle/>
          <a:p>
            <a:endParaRPr/>
          </a:p>
        </p:txBody>
      </p:sp>
      <p:sp>
        <p:nvSpPr>
          <p:cNvPr id="20" name="bg object 20"/>
          <p:cNvSpPr/>
          <p:nvPr/>
        </p:nvSpPr>
        <p:spPr>
          <a:xfrm>
            <a:off x="6403060" y="4148467"/>
            <a:ext cx="2585720" cy="1472565"/>
          </a:xfrm>
          <a:custGeom>
            <a:avLst/>
            <a:gdLst/>
            <a:ahLst/>
            <a:cxnLst/>
            <a:rect l="l" t="t" r="r" b="b"/>
            <a:pathLst>
              <a:path w="2585720" h="1472564">
                <a:moveTo>
                  <a:pt x="0" y="1472298"/>
                </a:moveTo>
                <a:lnTo>
                  <a:pt x="2585351" y="1472298"/>
                </a:lnTo>
                <a:lnTo>
                  <a:pt x="2585351" y="0"/>
                </a:lnTo>
                <a:lnTo>
                  <a:pt x="0" y="0"/>
                </a:lnTo>
                <a:lnTo>
                  <a:pt x="0" y="1472298"/>
                </a:lnTo>
                <a:close/>
              </a:path>
            </a:pathLst>
          </a:custGeom>
          <a:ln w="6350">
            <a:solidFill>
              <a:srgbClr val="BCBEC0"/>
            </a:solidFill>
          </a:ln>
        </p:spPr>
        <p:txBody>
          <a:bodyPr wrap="square" lIns="0" tIns="0" rIns="0" bIns="0" rtlCol="0"/>
          <a:lstStyle/>
          <a:p>
            <a:endParaRPr/>
          </a:p>
        </p:txBody>
      </p:sp>
      <p:sp>
        <p:nvSpPr>
          <p:cNvPr id="21" name="bg object 21"/>
          <p:cNvSpPr/>
          <p:nvPr/>
        </p:nvSpPr>
        <p:spPr>
          <a:xfrm>
            <a:off x="6397828" y="2942475"/>
            <a:ext cx="2585720" cy="1108710"/>
          </a:xfrm>
          <a:custGeom>
            <a:avLst/>
            <a:gdLst/>
            <a:ahLst/>
            <a:cxnLst/>
            <a:rect l="l" t="t" r="r" b="b"/>
            <a:pathLst>
              <a:path w="2585720" h="1108710">
                <a:moveTo>
                  <a:pt x="0" y="1108697"/>
                </a:moveTo>
                <a:lnTo>
                  <a:pt x="2585351" y="1108697"/>
                </a:lnTo>
                <a:lnTo>
                  <a:pt x="2585351" y="0"/>
                </a:lnTo>
                <a:lnTo>
                  <a:pt x="0" y="0"/>
                </a:lnTo>
                <a:lnTo>
                  <a:pt x="0" y="1108697"/>
                </a:lnTo>
                <a:close/>
              </a:path>
            </a:pathLst>
          </a:custGeom>
          <a:ln w="6349">
            <a:solidFill>
              <a:srgbClr val="BCBEC0"/>
            </a:solidFill>
          </a:ln>
        </p:spPr>
        <p:txBody>
          <a:bodyPr wrap="square" lIns="0" tIns="0" rIns="0" bIns="0" rtlCol="0"/>
          <a:lstStyle/>
          <a:p>
            <a:endParaRPr/>
          </a:p>
        </p:txBody>
      </p:sp>
      <p:sp>
        <p:nvSpPr>
          <p:cNvPr id="22" name="bg object 22"/>
          <p:cNvSpPr/>
          <p:nvPr/>
        </p:nvSpPr>
        <p:spPr>
          <a:xfrm>
            <a:off x="359994" y="359994"/>
            <a:ext cx="5715000" cy="1206500"/>
          </a:xfrm>
          <a:custGeom>
            <a:avLst/>
            <a:gdLst/>
            <a:ahLst/>
            <a:cxnLst/>
            <a:rect l="l" t="t" r="r" b="b"/>
            <a:pathLst>
              <a:path w="5715000" h="1206500">
                <a:moveTo>
                  <a:pt x="5715000" y="0"/>
                </a:moveTo>
                <a:lnTo>
                  <a:pt x="0" y="0"/>
                </a:lnTo>
                <a:lnTo>
                  <a:pt x="0" y="1206004"/>
                </a:lnTo>
                <a:lnTo>
                  <a:pt x="5715000" y="1206004"/>
                </a:lnTo>
                <a:lnTo>
                  <a:pt x="5715000" y="0"/>
                </a:lnTo>
                <a:close/>
              </a:path>
            </a:pathLst>
          </a:custGeom>
          <a:solidFill>
            <a:srgbClr val="EB5750"/>
          </a:solidFill>
        </p:spPr>
        <p:txBody>
          <a:bodyPr wrap="square" lIns="0" tIns="0" rIns="0" bIns="0" rtlCol="0"/>
          <a:lstStyle/>
          <a:p>
            <a:endParaRPr/>
          </a:p>
        </p:txBody>
      </p:sp>
      <p:pic>
        <p:nvPicPr>
          <p:cNvPr id="23" name="bg object 23"/>
          <p:cNvPicPr/>
          <p:nvPr/>
        </p:nvPicPr>
        <p:blipFill>
          <a:blip r:embed="rId7" cstate="print"/>
          <a:stretch>
            <a:fillRect/>
          </a:stretch>
        </p:blipFill>
        <p:spPr>
          <a:xfrm>
            <a:off x="6074994" y="359994"/>
            <a:ext cx="4257001" cy="1206017"/>
          </a:xfrm>
          <a:prstGeom prst="rect">
            <a:avLst/>
          </a:prstGeom>
        </p:spPr>
      </p:pic>
      <p:sp>
        <p:nvSpPr>
          <p:cNvPr id="2" name="Holder 2"/>
          <p:cNvSpPr>
            <a:spLocks noGrp="1"/>
          </p:cNvSpPr>
          <p:nvPr>
            <p:ph type="title"/>
          </p:nvPr>
        </p:nvSpPr>
        <p:spPr>
          <a:xfrm>
            <a:off x="563299" y="465483"/>
            <a:ext cx="9566800" cy="834390"/>
          </a:xfrm>
          <a:prstGeom prst="rect">
            <a:avLst/>
          </a:prstGeom>
        </p:spPr>
        <p:txBody>
          <a:bodyPr wrap="square" lIns="0" tIns="0" rIns="0" bIns="0">
            <a:spAutoFit/>
          </a:bodyPr>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dashboard.quivervision.com/welcome" TargetMode="External"/><Relationship Id="rId3" Type="http://schemas.openxmlformats.org/officeDocument/2006/relationships/hyperlink" Target="http://www.youtube.com/watch?v=33-uJiUwMN8" TargetMode="External"/><Relationship Id="rId7" Type="http://schemas.openxmlformats.org/officeDocument/2006/relationships/hyperlink" Target="https://quivervision.com/" TargetMode="External"/><Relationship Id="rId2" Type="http://schemas.openxmlformats.org/officeDocument/2006/relationships/hyperlink" Target="https://totaldarkness.sciencemuseum.org.uk/" TargetMode="External"/><Relationship Id="rId1" Type="http://schemas.openxmlformats.org/officeDocument/2006/relationships/slideLayout" Target="../slideLayouts/slideLayout2.xml"/><Relationship Id="rId6" Type="http://schemas.openxmlformats.org/officeDocument/2006/relationships/hyperlink" Target="https://quivervision.com/coloring-packs" TargetMode="External"/><Relationship Id="rId11" Type="http://schemas.openxmlformats.org/officeDocument/2006/relationships/hyperlink" Target="https://www.youtube.com/watch?v=q9ldvl1c3ks" TargetMode="External"/><Relationship Id="rId5" Type="http://schemas.openxmlformats.org/officeDocument/2006/relationships/hyperlink" Target="https://www.firstcareers.co.uk/careers/what-does-a-theme-park-designer-do/" TargetMode="External"/><Relationship Id="rId10" Type="http://schemas.openxmlformats.org/officeDocument/2006/relationships/image" Target="../media/image3.svg"/><Relationship Id="rId4" Type="http://schemas.openxmlformats.org/officeDocument/2006/relationships/hyperlink" Target="https://www.youtube.com/watch?v=vz0UUVDt2ps" TargetMode="External"/><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59410" y="1649730"/>
            <a:ext cx="2908201" cy="1293495"/>
          </a:xfrm>
          <a:prstGeom prst="rect">
            <a:avLst/>
          </a:prstGeom>
        </p:spPr>
        <p:txBody>
          <a:bodyPr vert="horz" wrap="square" lIns="0" tIns="53340" rIns="0" bIns="0" rtlCol="0">
            <a:spAutoFit/>
          </a:bodyPr>
          <a:lstStyle/>
          <a:p>
            <a:pPr marL="12700">
              <a:spcBef>
                <a:spcPts val="420"/>
              </a:spcBef>
            </a:pPr>
            <a:r>
              <a:rPr sz="800" b="1" dirty="0">
                <a:solidFill>
                  <a:srgbClr val="231F20"/>
                </a:solidFill>
                <a:latin typeface="Poppins"/>
                <a:cs typeface="Poppins"/>
              </a:rPr>
              <a:t>RESOURCES </a:t>
            </a:r>
            <a:r>
              <a:rPr sz="800" b="1" spc="-10" dirty="0">
                <a:solidFill>
                  <a:srgbClr val="231F20"/>
                </a:solidFill>
                <a:latin typeface="Poppins"/>
                <a:cs typeface="Poppins"/>
              </a:rPr>
              <a:t>NEEDED</a:t>
            </a:r>
            <a:endParaRPr sz="800" dirty="0">
              <a:latin typeface="Poppins"/>
              <a:cs typeface="Poppins"/>
            </a:endParaRPr>
          </a:p>
          <a:p>
            <a:pPr marL="76200" indent="-64135">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Mirroring</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Device (Apple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TV) or cable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to demonstrate </a:t>
            </a:r>
            <a:r>
              <a:rPr sz="800" spc="-20" dirty="0">
                <a:solidFill>
                  <a:srgbClr val="231F20"/>
                </a:solidFill>
                <a:latin typeface="Arial" panose="020B0604020202020204" pitchFamily="34" charset="0"/>
                <a:cs typeface="Arial" panose="020B0604020202020204" pitchFamily="34" charset="0"/>
              </a:rPr>
              <a:t>apps</a:t>
            </a:r>
            <a:endParaRPr sz="800" dirty="0">
              <a:latin typeface="Arial" panose="020B0604020202020204" pitchFamily="34" charset="0"/>
              <a:cs typeface="Arial" panose="020B0604020202020204" pitchFamily="34" charset="0"/>
            </a:endParaRPr>
          </a:p>
          <a:p>
            <a:pPr marL="76200" marR="81915" indent="-64135">
              <a:spcBef>
                <a:spcPts val="285"/>
              </a:spcBef>
              <a:buChar char="•"/>
              <a:tabLst>
                <a:tab pos="76835" algn="l"/>
              </a:tabLst>
            </a:pPr>
            <a:r>
              <a:rPr lang="en-US" sz="800" dirty="0">
                <a:solidFill>
                  <a:srgbClr val="231F20"/>
                </a:solidFill>
                <a:latin typeface="Arial" panose="020B0604020202020204" pitchFamily="34" charset="0"/>
                <a:cs typeface="Arial" panose="020B0604020202020204" pitchFamily="34" charset="0"/>
              </a:rPr>
              <a:t>iP</a:t>
            </a:r>
            <a:r>
              <a:rPr sz="800" dirty="0">
                <a:solidFill>
                  <a:srgbClr val="231F20"/>
                </a:solidFill>
                <a:latin typeface="Arial" panose="020B0604020202020204" pitchFamily="34" charset="0"/>
                <a:cs typeface="Arial" panose="020B0604020202020204" pitchFamily="34" charset="0"/>
              </a:rPr>
              <a:t>ads/tablets</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or personal</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phones in small</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groups so </a:t>
            </a:r>
            <a:r>
              <a:rPr sz="800" spc="-25" dirty="0">
                <a:solidFill>
                  <a:srgbClr val="231F20"/>
                </a:solidFill>
                <a:latin typeface="Arial" panose="020B0604020202020204" pitchFamily="34" charset="0"/>
                <a:cs typeface="Arial" panose="020B0604020202020204" pitchFamily="34" charset="0"/>
              </a:rPr>
              <a:t>the</a:t>
            </a:r>
            <a:r>
              <a:rPr sz="800" dirty="0">
                <a:solidFill>
                  <a:srgbClr val="231F20"/>
                </a:solidFill>
                <a:latin typeface="Arial" panose="020B0604020202020204" pitchFamily="34" charset="0"/>
                <a:cs typeface="Arial" panose="020B0604020202020204" pitchFamily="34" charset="0"/>
              </a:rPr>
              <a:t> students can investigate the apps </a:t>
            </a:r>
            <a:r>
              <a:rPr sz="800" spc="-10" dirty="0">
                <a:solidFill>
                  <a:srgbClr val="231F20"/>
                </a:solidFill>
                <a:latin typeface="Arial" panose="020B0604020202020204" pitchFamily="34" charset="0"/>
                <a:cs typeface="Arial" panose="020B0604020202020204" pitchFamily="34" charset="0"/>
              </a:rPr>
              <a:t>themselves</a:t>
            </a:r>
            <a:endParaRPr sz="800" dirty="0">
              <a:latin typeface="Arial" panose="020B0604020202020204" pitchFamily="34" charset="0"/>
              <a:cs typeface="Arial" panose="020B0604020202020204" pitchFamily="34" charset="0"/>
            </a:endParaRPr>
          </a:p>
          <a:p>
            <a:pPr marL="76200" indent="-64135">
              <a:spcBef>
                <a:spcPts val="320"/>
              </a:spcBef>
              <a:buChar char="•"/>
              <a:tabLst>
                <a:tab pos="76835" algn="l"/>
              </a:tabLst>
            </a:pPr>
            <a:r>
              <a:rPr sz="800" dirty="0">
                <a:solidFill>
                  <a:srgbClr val="231F20"/>
                </a:solidFill>
                <a:latin typeface="Arial" panose="020B0604020202020204" pitchFamily="34" charset="0"/>
                <a:cs typeface="Arial" panose="020B0604020202020204" pitchFamily="34" charset="0"/>
              </a:rPr>
              <a:t>Printouts of homework </a:t>
            </a:r>
            <a:r>
              <a:rPr sz="800" spc="-10" dirty="0">
                <a:solidFill>
                  <a:srgbClr val="231F20"/>
                </a:solidFill>
                <a:latin typeface="Arial" panose="020B0604020202020204" pitchFamily="34" charset="0"/>
                <a:cs typeface="Arial" panose="020B0604020202020204" pitchFamily="34" charset="0"/>
              </a:rPr>
              <a:t>sheets</a:t>
            </a:r>
            <a:endParaRPr sz="800" dirty="0">
              <a:latin typeface="Arial" panose="020B0604020202020204" pitchFamily="34" charset="0"/>
              <a:cs typeface="Arial" panose="020B0604020202020204" pitchFamily="34" charset="0"/>
            </a:endParaRPr>
          </a:p>
          <a:p>
            <a:pPr marL="76200" indent="-64135">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Printed Quiver </a:t>
            </a:r>
            <a:r>
              <a:rPr sz="800" spc="-10" dirty="0">
                <a:solidFill>
                  <a:srgbClr val="231F20"/>
                </a:solidFill>
                <a:latin typeface="Arial" panose="020B0604020202020204" pitchFamily="34" charset="0"/>
                <a:cs typeface="Arial" panose="020B0604020202020204" pitchFamily="34" charset="0"/>
              </a:rPr>
              <a:t>Sheets</a:t>
            </a:r>
            <a:endParaRPr sz="800" dirty="0">
              <a:latin typeface="Arial" panose="020B0604020202020204" pitchFamily="34" charset="0"/>
              <a:cs typeface="Arial" panose="020B0604020202020204" pitchFamily="34" charset="0"/>
            </a:endParaRPr>
          </a:p>
          <a:p>
            <a:pPr marL="76200" indent="-64135">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Crayons/Felt </a:t>
            </a:r>
            <a:r>
              <a:rPr sz="800" spc="-20" dirty="0">
                <a:solidFill>
                  <a:srgbClr val="231F20"/>
                </a:solidFill>
                <a:latin typeface="Arial" panose="020B0604020202020204" pitchFamily="34" charset="0"/>
                <a:cs typeface="Arial" panose="020B0604020202020204" pitchFamily="34" charset="0"/>
              </a:rPr>
              <a:t>tips</a:t>
            </a:r>
            <a:endParaRPr sz="800" dirty="0">
              <a:latin typeface="Arial" panose="020B0604020202020204" pitchFamily="34" charset="0"/>
              <a:cs typeface="Arial" panose="020B0604020202020204" pitchFamily="34" charset="0"/>
            </a:endParaRPr>
          </a:p>
          <a:p>
            <a:pPr marL="76200" indent="-64135">
              <a:spcBef>
                <a:spcPts val="320"/>
              </a:spcBef>
              <a:buChar char="•"/>
              <a:tabLst>
                <a:tab pos="76835" algn="l"/>
              </a:tabLst>
            </a:pPr>
            <a:r>
              <a:rPr sz="800" dirty="0">
                <a:solidFill>
                  <a:srgbClr val="231F20"/>
                </a:solidFill>
                <a:latin typeface="Arial" panose="020B0604020202020204" pitchFamily="34" charset="0"/>
                <a:cs typeface="Arial" panose="020B0604020202020204" pitchFamily="34" charset="0"/>
              </a:rPr>
              <a:t>Paper</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for</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group</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notes</a:t>
            </a:r>
            <a:endParaRPr sz="800" dirty="0">
              <a:latin typeface="Arial" panose="020B0604020202020204" pitchFamily="34" charset="0"/>
              <a:cs typeface="Arial" panose="020B0604020202020204" pitchFamily="34" charset="0"/>
            </a:endParaRPr>
          </a:p>
        </p:txBody>
      </p:sp>
      <p:sp>
        <p:nvSpPr>
          <p:cNvPr id="3" name="object 3"/>
          <p:cNvSpPr txBox="1"/>
          <p:nvPr/>
        </p:nvSpPr>
        <p:spPr>
          <a:xfrm>
            <a:off x="558129" y="2932192"/>
            <a:ext cx="1495425" cy="351790"/>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SUGGESTED</a:t>
            </a:r>
            <a:r>
              <a:rPr sz="800" b="1" spc="-10" dirty="0">
                <a:solidFill>
                  <a:srgbClr val="231F20"/>
                </a:solidFill>
                <a:latin typeface="Poppins"/>
                <a:cs typeface="Poppins"/>
              </a:rPr>
              <a:t> </a:t>
            </a:r>
            <a:r>
              <a:rPr sz="800" b="1" dirty="0">
                <a:solidFill>
                  <a:srgbClr val="231F20"/>
                </a:solidFill>
                <a:latin typeface="Poppins"/>
                <a:cs typeface="Poppins"/>
              </a:rPr>
              <a:t>TIME FOR </a:t>
            </a:r>
            <a:r>
              <a:rPr sz="800" b="1" spc="-10" dirty="0">
                <a:solidFill>
                  <a:srgbClr val="231F20"/>
                </a:solidFill>
                <a:latin typeface="Poppins"/>
                <a:cs typeface="Poppins"/>
              </a:rPr>
              <a:t>LESSON</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2 </a:t>
            </a:r>
            <a:r>
              <a:rPr sz="800" spc="-1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4" name="object 4"/>
          <p:cNvSpPr txBox="1"/>
          <p:nvPr/>
        </p:nvSpPr>
        <p:spPr>
          <a:xfrm>
            <a:off x="540928" y="3290471"/>
            <a:ext cx="2415804" cy="338554"/>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SUGGESTED </a:t>
            </a:r>
            <a:r>
              <a:rPr sz="800" b="1" spc="-10" dirty="0">
                <a:solidFill>
                  <a:srgbClr val="231F20"/>
                </a:solidFill>
                <a:latin typeface="Poppins"/>
                <a:cs typeface="Poppins"/>
              </a:rPr>
              <a:t>VENUE</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Computer</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Suite/Classroom</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with</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laptops</a:t>
            </a:r>
            <a:r>
              <a:rPr lang="en-GB" sz="800" spc="-10" dirty="0">
                <a:solidFill>
                  <a:srgbClr val="231F20"/>
                </a:solidFill>
                <a:latin typeface="Arial" panose="020B0604020202020204" pitchFamily="34" charset="0"/>
                <a:cs typeface="Arial" panose="020B0604020202020204" pitchFamily="34" charset="0"/>
              </a:rPr>
              <a:t> or tablets</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61170" y="3641096"/>
            <a:ext cx="2660015" cy="2074799"/>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PREPARATION </a:t>
            </a:r>
            <a:r>
              <a:rPr sz="800" b="1" spc="-10" dirty="0">
                <a:solidFill>
                  <a:srgbClr val="231F20"/>
                </a:solidFill>
                <a:latin typeface="Poppins"/>
                <a:cs typeface="Poppins"/>
              </a:rPr>
              <a:t>NEEDED</a:t>
            </a:r>
            <a:endParaRPr lang="en-US" sz="800" dirty="0">
              <a:latin typeface="Poppins"/>
              <a:cs typeface="Poppins"/>
            </a:endParaRPr>
          </a:p>
          <a:p>
            <a:pPr marL="76200" indent="-64135">
              <a:spcBef>
                <a:spcPts val="325"/>
              </a:spcBef>
              <a:buFontTx/>
              <a:buChar char="•"/>
              <a:tabLst>
                <a:tab pos="76835" algn="l"/>
              </a:tabLst>
            </a:pPr>
            <a:r>
              <a:rPr lang="en-US" sz="800" dirty="0" err="1">
                <a:solidFill>
                  <a:srgbClr val="231F20"/>
                </a:solidFill>
                <a:latin typeface="Arial" panose="020B0604020202020204" pitchFamily="34" charset="0"/>
                <a:cs typeface="Arial" panose="020B0604020202020204" pitchFamily="34" charset="0"/>
              </a:rPr>
              <a:t>ARvid</a:t>
            </a:r>
            <a:r>
              <a:rPr lang="en-US" sz="800" dirty="0">
                <a:solidFill>
                  <a:srgbClr val="231F20"/>
                </a:solidFill>
                <a:latin typeface="Arial" panose="020B0604020202020204" pitchFamily="34" charset="0"/>
                <a:cs typeface="Arial" panose="020B0604020202020204" pitchFamily="34" charset="0"/>
              </a:rPr>
              <a:t> Augmented Reality and Quiver loaded onto </a:t>
            </a:r>
            <a:r>
              <a:rPr lang="en-US" sz="800" spc="-10" dirty="0">
                <a:solidFill>
                  <a:srgbClr val="231F20"/>
                </a:solidFill>
                <a:latin typeface="Arial" panose="020B0604020202020204" pitchFamily="34" charset="0"/>
                <a:cs typeface="Arial" panose="020B0604020202020204" pitchFamily="34" charset="0"/>
              </a:rPr>
              <a:t>iPads/tablets/</a:t>
            </a:r>
            <a:r>
              <a:rPr lang="en-US" sz="800" dirty="0">
                <a:solidFill>
                  <a:srgbClr val="231F20"/>
                </a:solidFill>
                <a:latin typeface="Arial" panose="020B0604020202020204" pitchFamily="34" charset="0"/>
                <a:cs typeface="Arial" panose="020B0604020202020204" pitchFamily="34" charset="0"/>
              </a:rPr>
              <a:t>personal </a:t>
            </a:r>
            <a:r>
              <a:rPr lang="en-US" sz="800" spc="-10" dirty="0">
                <a:solidFill>
                  <a:srgbClr val="231F20"/>
                </a:solidFill>
                <a:latin typeface="Arial" panose="020B0604020202020204" pitchFamily="34" charset="0"/>
                <a:cs typeface="Arial" panose="020B0604020202020204" pitchFamily="34" charset="0"/>
              </a:rPr>
              <a:t>devices</a:t>
            </a:r>
          </a:p>
          <a:p>
            <a:pPr marL="76200" indent="-64135">
              <a:spcBef>
                <a:spcPts val="325"/>
              </a:spcBef>
              <a:buFontTx/>
              <a:buChar char="•"/>
              <a:tabLst>
                <a:tab pos="76835" algn="l"/>
              </a:tabLst>
            </a:pPr>
            <a:r>
              <a:rPr lang="en-US" sz="800" dirty="0">
                <a:solidFill>
                  <a:srgbClr val="231F20"/>
                </a:solidFill>
                <a:latin typeface="Arial" panose="020B0604020202020204" pitchFamily="34" charset="0"/>
                <a:cs typeface="Arial" panose="020B0604020202020204" pitchFamily="34" charset="0"/>
              </a:rPr>
              <a:t>Choose</a:t>
            </a:r>
            <a:r>
              <a:rPr lang="en-US" sz="800" spc="-1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and print</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appropriate Quiver sheets</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for the </a:t>
            </a:r>
            <a:r>
              <a:rPr lang="en-US" sz="800" spc="-10" dirty="0">
                <a:solidFill>
                  <a:srgbClr val="231F20"/>
                </a:solidFill>
                <a:latin typeface="Arial" panose="020B0604020202020204" pitchFamily="34" charset="0"/>
                <a:cs typeface="Arial" panose="020B0604020202020204" pitchFamily="34" charset="0"/>
              </a:rPr>
              <a:t>class</a:t>
            </a:r>
          </a:p>
          <a:p>
            <a:pPr marL="76200" marR="341630" indent="-64135">
              <a:lnSpc>
                <a:spcPct val="104200"/>
              </a:lnSpc>
              <a:spcBef>
                <a:spcPts val="280"/>
              </a:spcBef>
              <a:buFontTx/>
              <a:buChar char="•"/>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76200" marR="341630" indent="-64135">
              <a:lnSpc>
                <a:spcPct val="104200"/>
              </a:lnSpc>
              <a:spcBef>
                <a:spcPts val="280"/>
              </a:spcBef>
              <a:buFontTx/>
              <a:buChar char="•"/>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76200" marR="341630" indent="-64135">
              <a:lnSpc>
                <a:spcPct val="104200"/>
              </a:lnSpc>
              <a:spcBef>
                <a:spcPts val="280"/>
              </a:spcBef>
              <a:buFontTx/>
              <a:buChar char="•"/>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76200" marR="341630" indent="-64135">
              <a:lnSpc>
                <a:spcPct val="104200"/>
              </a:lnSpc>
              <a:spcBef>
                <a:spcPts val="280"/>
              </a:spcBef>
              <a:buFontTx/>
              <a:buChar char="•"/>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76200" marR="341630" indent="-64135">
              <a:lnSpc>
                <a:spcPct val="104200"/>
              </a:lnSpc>
              <a:spcBef>
                <a:spcPts val="280"/>
              </a:spcBef>
              <a:buFontTx/>
              <a:buChar char="•"/>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12065" marR="341630">
              <a:lnSpc>
                <a:spcPct val="104200"/>
              </a:lnSpc>
              <a:spcBef>
                <a:spcPts val="280"/>
              </a:spcBef>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76200" marR="341630" indent="-64135">
              <a:lnSpc>
                <a:spcPct val="104200"/>
              </a:lnSpc>
              <a:spcBef>
                <a:spcPts val="280"/>
              </a:spcBef>
              <a:buFontTx/>
              <a:buChar char="•"/>
              <a:tabLst>
                <a:tab pos="76835" algn="l"/>
              </a:tabLst>
            </a:pPr>
            <a:r>
              <a:rPr lang="en-US" sz="800" dirty="0">
                <a:solidFill>
                  <a:srgbClr val="231F20"/>
                </a:solidFill>
                <a:latin typeface="Arial" panose="020B0604020202020204" pitchFamily="34" charset="0"/>
                <a:cs typeface="Arial" panose="020B0604020202020204" pitchFamily="34" charset="0"/>
              </a:rPr>
              <a:t>Ensure</a:t>
            </a:r>
            <a:r>
              <a:rPr lang="en-US" sz="800" spc="-1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the</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Quiver</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sheets</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you</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are</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going</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to</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use</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are </a:t>
            </a:r>
            <a:r>
              <a:rPr lang="en-US" sz="800" spc="-20" dirty="0">
                <a:solidFill>
                  <a:srgbClr val="231F20"/>
                </a:solidFill>
                <a:latin typeface="Arial" panose="020B0604020202020204" pitchFamily="34" charset="0"/>
                <a:cs typeface="Arial" panose="020B0604020202020204" pitchFamily="34" charset="0"/>
              </a:rPr>
              <a:t>also </a:t>
            </a:r>
            <a:r>
              <a:rPr lang="en-US" sz="800" dirty="0">
                <a:solidFill>
                  <a:srgbClr val="231F20"/>
                </a:solidFill>
                <a:latin typeface="Arial" panose="020B0604020202020204" pitchFamily="34" charset="0"/>
                <a:cs typeface="Arial" panose="020B0604020202020204" pitchFamily="34" charset="0"/>
              </a:rPr>
              <a:t>downloaded onto the </a:t>
            </a:r>
            <a:r>
              <a:rPr lang="en-US" sz="800" spc="-10" dirty="0">
                <a:solidFill>
                  <a:srgbClr val="231F20"/>
                </a:solidFill>
                <a:latin typeface="Arial" panose="020B0604020202020204" pitchFamily="34" charset="0"/>
                <a:cs typeface="Arial" panose="020B0604020202020204" pitchFamily="34" charset="0"/>
              </a:rPr>
              <a:t>iPads/tablets </a:t>
            </a:r>
          </a:p>
          <a:p>
            <a:pPr marL="76200" marR="341630" indent="-64135">
              <a:lnSpc>
                <a:spcPct val="104200"/>
              </a:lnSpc>
              <a:spcBef>
                <a:spcPts val="280"/>
              </a:spcBef>
              <a:buFontTx/>
              <a:buChar char="•"/>
              <a:tabLst>
                <a:tab pos="76835" algn="l"/>
              </a:tabLst>
            </a:pPr>
            <a:endParaRPr lang="en-US" sz="800" spc="-10" dirty="0">
              <a:solidFill>
                <a:srgbClr val="231F20"/>
              </a:solidFill>
              <a:latin typeface="Arial" panose="020B0604020202020204" pitchFamily="34" charset="0"/>
              <a:cs typeface="Arial" panose="020B0604020202020204" pitchFamily="34" charset="0"/>
            </a:endParaRPr>
          </a:p>
        </p:txBody>
      </p:sp>
      <p:sp>
        <p:nvSpPr>
          <p:cNvPr id="6" name="object 6"/>
          <p:cNvSpPr txBox="1"/>
          <p:nvPr/>
        </p:nvSpPr>
        <p:spPr>
          <a:xfrm>
            <a:off x="550434" y="6103032"/>
            <a:ext cx="2914128" cy="1052019"/>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NATIONAL CURRICULUM </a:t>
            </a:r>
            <a:r>
              <a:rPr sz="800" b="1" spc="-10" dirty="0">
                <a:solidFill>
                  <a:srgbClr val="231F20"/>
                </a:solidFill>
                <a:latin typeface="Poppins"/>
                <a:cs typeface="Poppins"/>
              </a:rPr>
              <a:t>LINKS</a:t>
            </a:r>
            <a:endParaRPr sz="800" dirty="0">
              <a:latin typeface="Poppins"/>
              <a:cs typeface="Poppins"/>
            </a:endParaRPr>
          </a:p>
          <a:p>
            <a:pPr marL="12700" marR="5080">
              <a:lnSpc>
                <a:spcPct val="104200"/>
              </a:lnSpc>
              <a:spcBef>
                <a:spcPts val="285"/>
              </a:spcBef>
            </a:pPr>
            <a:r>
              <a:rPr sz="800" b="1" dirty="0">
                <a:solidFill>
                  <a:srgbClr val="231F20"/>
                </a:solidFill>
                <a:latin typeface="Arial" panose="020B0604020202020204" pitchFamily="34" charset="0"/>
                <a:cs typeface="Arial" panose="020B0604020202020204" pitchFamily="34" charset="0"/>
              </a:rPr>
              <a:t>Computing</a:t>
            </a:r>
            <a:r>
              <a:rPr sz="800" b="1"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Pupils</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are</a:t>
            </a:r>
            <a:r>
              <a:rPr sz="800" spc="-1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responsible,</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competent,</a:t>
            </a:r>
            <a:r>
              <a:rPr sz="800" spc="-1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confident </a:t>
            </a:r>
            <a:r>
              <a:rPr sz="800" dirty="0">
                <a:solidFill>
                  <a:srgbClr val="231F20"/>
                </a:solidFill>
                <a:latin typeface="Arial" panose="020B0604020202020204" pitchFamily="34" charset="0"/>
                <a:cs typeface="Arial" panose="020B0604020202020204" pitchFamily="34" charset="0"/>
              </a:rPr>
              <a:t>and</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creative</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users</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of</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information</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sz="800" spc="-2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communication technology</a:t>
            </a:r>
            <a:endParaRPr sz="800" dirty="0">
              <a:latin typeface="Arial" panose="020B0604020202020204" pitchFamily="34" charset="0"/>
              <a:cs typeface="Arial" panose="020B0604020202020204" pitchFamily="34" charset="0"/>
            </a:endParaRPr>
          </a:p>
          <a:p>
            <a:pPr marL="12700" marR="546735">
              <a:lnSpc>
                <a:spcPct val="104200"/>
              </a:lnSpc>
              <a:spcBef>
                <a:spcPts val="284"/>
              </a:spcBef>
            </a:pPr>
            <a:r>
              <a:rPr sz="800" b="1" dirty="0">
                <a:solidFill>
                  <a:srgbClr val="231F20"/>
                </a:solidFill>
                <a:latin typeface="Arial" panose="020B0604020202020204" pitchFamily="34" charset="0"/>
                <a:cs typeface="Arial" panose="020B0604020202020204" pitchFamily="34" charset="0"/>
              </a:rPr>
              <a:t>Design</a:t>
            </a:r>
            <a:r>
              <a:rPr sz="800" b="1" spc="-1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and</a:t>
            </a:r>
            <a:r>
              <a:rPr sz="800" b="1" spc="-10"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r>
              <a:rPr sz="800" b="1"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Investigate</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new</a:t>
            </a:r>
            <a:r>
              <a:rPr sz="800" spc="-1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and</a:t>
            </a:r>
            <a:r>
              <a:rPr sz="800" dirty="0">
                <a:solidFill>
                  <a:srgbClr val="231F20"/>
                </a:solidFill>
                <a:latin typeface="Arial" panose="020B0604020202020204" pitchFamily="34" charset="0"/>
                <a:cs typeface="Arial" panose="020B0604020202020204" pitchFamily="34" charset="0"/>
              </a:rPr>
              <a:t> emerging</a:t>
            </a:r>
            <a:r>
              <a:rPr sz="800" spc="-2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technologies</a:t>
            </a:r>
            <a:endParaRPr sz="800" dirty="0">
              <a:latin typeface="Arial" panose="020B0604020202020204" pitchFamily="34" charset="0"/>
              <a:cs typeface="Arial" panose="020B0604020202020204" pitchFamily="34" charset="0"/>
            </a:endParaRPr>
          </a:p>
          <a:p>
            <a:pPr marL="12700" marR="80010">
              <a:lnSpc>
                <a:spcPct val="104200"/>
              </a:lnSpc>
              <a:spcBef>
                <a:spcPts val="280"/>
              </a:spcBef>
            </a:pPr>
            <a:r>
              <a:rPr sz="800" b="1" dirty="0">
                <a:solidFill>
                  <a:srgbClr val="231F20"/>
                </a:solidFill>
                <a:latin typeface="Arial" panose="020B0604020202020204" pitchFamily="34" charset="0"/>
                <a:cs typeface="Arial" panose="020B0604020202020204" pitchFamily="34" charset="0"/>
              </a:rPr>
              <a:t>Other</a:t>
            </a:r>
            <a:r>
              <a:rPr sz="800" b="1" spc="-10"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curriculum</a:t>
            </a:r>
            <a:r>
              <a:rPr sz="800" b="1"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Links</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will</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depend</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upon</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which</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Quiver </a:t>
            </a:r>
            <a:r>
              <a:rPr sz="800" dirty="0">
                <a:solidFill>
                  <a:srgbClr val="231F20"/>
                </a:solidFill>
                <a:latin typeface="Arial" panose="020B0604020202020204" pitchFamily="34" charset="0"/>
                <a:cs typeface="Arial" panose="020B0604020202020204" pitchFamily="34" charset="0"/>
              </a:rPr>
              <a:t>sheet teachers select for their </a:t>
            </a:r>
            <a:r>
              <a:rPr sz="800" spc="-20" dirty="0">
                <a:solidFill>
                  <a:srgbClr val="231F20"/>
                </a:solidFill>
                <a:latin typeface="Arial" panose="020B0604020202020204" pitchFamily="34" charset="0"/>
                <a:cs typeface="Arial" panose="020B0604020202020204" pitchFamily="34" charset="0"/>
              </a:rPr>
              <a:t>class</a:t>
            </a:r>
            <a:endParaRPr sz="800" dirty="0">
              <a:latin typeface="Arial" panose="020B0604020202020204" pitchFamily="34" charset="0"/>
              <a:cs typeface="Arial" panose="020B0604020202020204" pitchFamily="34" charset="0"/>
            </a:endParaRPr>
          </a:p>
        </p:txBody>
      </p:sp>
      <p:sp>
        <p:nvSpPr>
          <p:cNvPr id="7" name="object 7"/>
          <p:cNvSpPr txBox="1"/>
          <p:nvPr/>
        </p:nvSpPr>
        <p:spPr>
          <a:xfrm>
            <a:off x="3779999" y="1754257"/>
            <a:ext cx="116839"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1</a:t>
            </a:r>
            <a:endParaRPr sz="2300">
              <a:latin typeface="Poppins"/>
              <a:cs typeface="Poppins"/>
            </a:endParaRPr>
          </a:p>
        </p:txBody>
      </p:sp>
      <p:sp>
        <p:nvSpPr>
          <p:cNvPr id="8" name="object 8"/>
          <p:cNvSpPr txBox="1"/>
          <p:nvPr/>
        </p:nvSpPr>
        <p:spPr>
          <a:xfrm>
            <a:off x="3779999" y="2025597"/>
            <a:ext cx="2371090" cy="1100301"/>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STEAM</a:t>
            </a:r>
            <a:r>
              <a:rPr sz="600" b="1" spc="-10" dirty="0">
                <a:solidFill>
                  <a:srgbClr val="231F20"/>
                </a:solidFill>
                <a:latin typeface="Arial" panose="020B0604020202020204" pitchFamily="34" charset="0"/>
                <a:cs typeface="Arial" panose="020B0604020202020204" pitchFamily="34" charset="0"/>
              </a:rPr>
              <a:t> skills</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in</a:t>
            </a:r>
            <a:r>
              <a:rPr sz="600" b="1" spc="-10" dirty="0">
                <a:solidFill>
                  <a:srgbClr val="231F20"/>
                </a:solidFill>
                <a:latin typeface="Arial" panose="020B0604020202020204" pitchFamily="34" charset="0"/>
                <a:cs typeface="Arial" panose="020B0604020202020204" pitchFamily="34" charset="0"/>
              </a:rPr>
              <a:t> everyday</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life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(2</a:t>
            </a:r>
            <a:r>
              <a:rPr lang="en-US" sz="600" b="1" dirty="0">
                <a:solidFill>
                  <a:srgbClr val="231F20"/>
                </a:solidFill>
                <a:latin typeface="Arial" panose="020B0604020202020204" pitchFamily="34" charset="0"/>
                <a:cs typeface="Arial" panose="020B0604020202020204" pitchFamily="34" charset="0"/>
              </a:rPr>
              <a:t>0</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79375"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 – What do you think STEAM means? (Science </a:t>
            </a:r>
            <a:r>
              <a:rPr sz="600" spc="-10" dirty="0">
                <a:solidFill>
                  <a:srgbClr val="231F20"/>
                </a:solidFill>
                <a:latin typeface="Arial" panose="020B0604020202020204" pitchFamily="34" charset="0"/>
                <a:cs typeface="Arial" panose="020B0604020202020204" pitchFamily="34" charset="0"/>
              </a:rPr>
              <a:t>Technology</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Engineering Arts Maths) Do you consider yourself good at </a:t>
            </a:r>
            <a:r>
              <a:rPr sz="600" spc="-10" dirty="0">
                <a:solidFill>
                  <a:srgbClr val="231F20"/>
                </a:solidFill>
                <a:latin typeface="Arial" panose="020B0604020202020204" pitchFamily="34" charset="0"/>
                <a:cs typeface="Arial" panose="020B0604020202020204" pitchFamily="34" charset="0"/>
              </a:rPr>
              <a:t>STEAM?</a:t>
            </a:r>
            <a:endParaRPr sz="600" dirty="0">
              <a:latin typeface="Arial" panose="020B0604020202020204" pitchFamily="34" charset="0"/>
              <a:cs typeface="Arial" panose="020B0604020202020204" pitchFamily="34" charset="0"/>
            </a:endParaRPr>
          </a:p>
          <a:p>
            <a:pPr marR="825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Ask</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students</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work</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independently</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or</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small</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groups</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complete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Science </a:t>
            </a:r>
            <a:r>
              <a:rPr sz="600" spc="-10" dirty="0">
                <a:solidFill>
                  <a:srgbClr val="231F20"/>
                </a:solidFill>
                <a:latin typeface="Arial" panose="020B0604020202020204" pitchFamily="34" charset="0"/>
                <a:cs typeface="Arial" panose="020B0604020202020204" pitchFamily="34" charset="0"/>
              </a:rPr>
              <a:t>Museum’s</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Total</a:t>
            </a:r>
            <a:r>
              <a:rPr sz="600" dirty="0">
                <a:solidFill>
                  <a:srgbClr val="231F20"/>
                </a:solidFill>
                <a:latin typeface="Arial" panose="020B0604020202020204" pitchFamily="34" charset="0"/>
                <a:cs typeface="Arial" panose="020B0604020202020204" pitchFamily="34" charset="0"/>
              </a:rPr>
              <a:t> Darkness game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 could encourage</a:t>
            </a:r>
            <a:r>
              <a:rPr sz="600" spc="5" dirty="0">
                <a:solidFill>
                  <a:srgbClr val="231F20"/>
                </a:solidFill>
                <a:latin typeface="Arial" panose="020B0604020202020204" pitchFamily="34" charset="0"/>
                <a:cs typeface="Arial" panose="020B0604020202020204" pitchFamily="34" charset="0"/>
              </a:rPr>
              <a:t> </a:t>
            </a:r>
            <a:r>
              <a:rPr sz="600" spc="-50" dirty="0">
                <a:solidFill>
                  <a:srgbClr val="231F20"/>
                </a:solidFill>
                <a:latin typeface="Arial" panose="020B0604020202020204" pitchFamily="34" charset="0"/>
                <a:cs typeface="Arial" panose="020B0604020202020204" pitchFamily="34" charset="0"/>
              </a:rPr>
              <a:t>a</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friendly competition for the first person to solve the mystery):</a:t>
            </a:r>
            <a:r>
              <a:rPr sz="600" spc="-5" dirty="0">
                <a:solidFill>
                  <a:srgbClr val="231F20"/>
                </a:solidFill>
                <a:latin typeface="Arial" panose="020B0604020202020204" pitchFamily="34" charset="0"/>
                <a:cs typeface="Arial" panose="020B0604020202020204" pitchFamily="34" charset="0"/>
              </a:rPr>
              <a:t> </a:t>
            </a:r>
            <a:endParaRPr lang="en-GB" sz="600" spc="-5" dirty="0">
              <a:solidFill>
                <a:srgbClr val="231F20"/>
              </a:solidFill>
              <a:latin typeface="Arial" panose="020B0604020202020204" pitchFamily="34" charset="0"/>
              <a:cs typeface="Arial" panose="020B0604020202020204" pitchFamily="34" charset="0"/>
            </a:endParaRPr>
          </a:p>
          <a:p>
            <a:pPr marR="8255" algn="l">
              <a:lnSpc>
                <a:spcPts val="700"/>
              </a:lnSpc>
              <a:spcBef>
                <a:spcPts val="285"/>
              </a:spcBef>
            </a:pPr>
            <a:r>
              <a:rPr lang="en-US" sz="600" dirty="0">
                <a:latin typeface="Arial" panose="020B0604020202020204" pitchFamily="34" charset="0"/>
                <a:cs typeface="Arial" panose="020B0604020202020204" pitchFamily="34" charset="0"/>
                <a:hlinkClick r:id="rId2"/>
              </a:rPr>
              <a:t>https://totaldarkness.sciencemuseum.org.uk</a:t>
            </a:r>
            <a:endParaRPr lang="en-US" sz="600" dirty="0">
              <a:latin typeface="Arial" panose="020B0604020202020204" pitchFamily="34" charset="0"/>
              <a:cs typeface="Arial" panose="020B0604020202020204" pitchFamily="34" charset="0"/>
            </a:endParaRPr>
          </a:p>
          <a:p>
            <a:pPr marR="825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Discuss what STEAM skills the students used during the game. </a:t>
            </a:r>
            <a:r>
              <a:rPr sz="600" spc="-20" dirty="0">
                <a:solidFill>
                  <a:srgbClr val="231F20"/>
                </a:solidFill>
                <a:latin typeface="Arial" panose="020B0604020202020204" pitchFamily="34" charset="0"/>
                <a:cs typeface="Arial" panose="020B0604020202020204" pitchFamily="34" charset="0"/>
              </a:rPr>
              <a:t>What</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STEAM</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skills</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we</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use</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everyday</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fun</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activities?</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What</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STEAM</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skills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are</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your</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strengths?</a:t>
            </a:r>
            <a:endParaRPr sz="600" dirty="0">
              <a:latin typeface="Arial" panose="020B0604020202020204" pitchFamily="34" charset="0"/>
              <a:cs typeface="Arial" panose="020B0604020202020204" pitchFamily="34" charset="0"/>
            </a:endParaRPr>
          </a:p>
        </p:txBody>
      </p:sp>
      <p:sp>
        <p:nvSpPr>
          <p:cNvPr id="10" name="object 10"/>
          <p:cNvSpPr txBox="1"/>
          <p:nvPr/>
        </p:nvSpPr>
        <p:spPr>
          <a:xfrm>
            <a:off x="6469904" y="2920485"/>
            <a:ext cx="16192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7</a:t>
            </a:r>
            <a:endParaRPr sz="2300" dirty="0">
              <a:latin typeface="Poppins"/>
              <a:cs typeface="Poppins"/>
            </a:endParaRPr>
          </a:p>
        </p:txBody>
      </p:sp>
      <p:sp>
        <p:nvSpPr>
          <p:cNvPr id="12" name="object 12"/>
          <p:cNvSpPr txBox="1"/>
          <p:nvPr/>
        </p:nvSpPr>
        <p:spPr>
          <a:xfrm>
            <a:off x="6481611" y="4173937"/>
            <a:ext cx="20129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8</a:t>
            </a:r>
            <a:endParaRPr sz="2300" dirty="0">
              <a:latin typeface="Poppins"/>
              <a:cs typeface="Poppins"/>
            </a:endParaRPr>
          </a:p>
        </p:txBody>
      </p:sp>
      <p:sp>
        <p:nvSpPr>
          <p:cNvPr id="13" name="object 13"/>
          <p:cNvSpPr txBox="1"/>
          <p:nvPr/>
        </p:nvSpPr>
        <p:spPr>
          <a:xfrm>
            <a:off x="6473243" y="4432951"/>
            <a:ext cx="2456815" cy="1023357"/>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Quiver</a:t>
            </a:r>
            <a:r>
              <a:rPr sz="600" b="1" spc="-3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(15</a:t>
            </a:r>
            <a:r>
              <a:rPr sz="600" b="1" spc="-3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how </a:t>
            </a:r>
            <a:r>
              <a:rPr sz="600" spc="-10" dirty="0">
                <a:solidFill>
                  <a:srgbClr val="231F20"/>
                </a:solidFill>
                <a:latin typeface="Arial" panose="020B0604020202020204" pitchFamily="34" charset="0"/>
                <a:cs typeface="Arial" panose="020B0604020202020204" pitchFamily="34" charset="0"/>
              </a:rPr>
              <a:t>Tech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 Fun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 AR/VR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can also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be used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enhance</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learning</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our</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lessons.</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designers</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at</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Quiver</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were</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asked</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create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 app which is ‘entertaining and highly engaging’ – </a:t>
            </a:r>
            <a:r>
              <a:rPr sz="600" spc="-10" dirty="0">
                <a:solidFill>
                  <a:srgbClr val="231F20"/>
                </a:solidFill>
                <a:latin typeface="Arial" panose="020B0604020202020204" pitchFamily="34" charset="0"/>
                <a:cs typeface="Arial" panose="020B0604020202020204" pitchFamily="34" charset="0"/>
              </a:rPr>
              <a:t>let’s</a:t>
            </a:r>
            <a:r>
              <a:rPr sz="600" dirty="0">
                <a:solidFill>
                  <a:srgbClr val="231F20"/>
                </a:solidFill>
                <a:latin typeface="Arial" panose="020B0604020202020204" pitchFamily="34" charset="0"/>
                <a:cs typeface="Arial" panose="020B0604020202020204" pitchFamily="34" charset="0"/>
              </a:rPr>
              <a:t> have a</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go!</a:t>
            </a:r>
            <a:endParaRPr sz="600" dirty="0">
              <a:latin typeface="Arial" panose="020B0604020202020204" pitchFamily="34" charset="0"/>
              <a:cs typeface="Arial" panose="020B0604020202020204" pitchFamily="34" charset="0"/>
            </a:endParaRPr>
          </a:p>
          <a:p>
            <a:pPr marR="109220"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Students</a:t>
            </a:r>
            <a:r>
              <a:rPr lang="en-GB" sz="600" dirty="0">
                <a:solidFill>
                  <a:srgbClr val="231F20"/>
                </a:solidFill>
                <a:latin typeface="Arial" panose="020B0604020202020204" pitchFamily="34" charset="0"/>
                <a:cs typeface="Arial" panose="020B0604020202020204" pitchFamily="34" charset="0"/>
              </a:rPr>
              <a:t> to</a:t>
            </a:r>
            <a:r>
              <a:rPr sz="600" dirty="0">
                <a:solidFill>
                  <a:srgbClr val="231F20"/>
                </a:solidFill>
                <a:latin typeface="Arial" panose="020B0604020202020204" pitchFamily="34" charset="0"/>
                <a:cs typeface="Arial" panose="020B0604020202020204" pitchFamily="34" charset="0"/>
              </a:rPr>
              <a:t> colour in a Quiver sheet and bring their drawings to </a:t>
            </a:r>
            <a:r>
              <a:rPr sz="600" spc="-20" dirty="0">
                <a:solidFill>
                  <a:srgbClr val="231F20"/>
                </a:solidFill>
                <a:latin typeface="Arial" panose="020B0604020202020204" pitchFamily="34" charset="0"/>
                <a:cs typeface="Arial" panose="020B0604020202020204" pitchFamily="34" charset="0"/>
              </a:rPr>
              <a:t>life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using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Quiver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a:t>
            </a:r>
            <a:r>
              <a:rPr lang="en-GB" sz="6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Remember</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the app</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will </a:t>
            </a:r>
            <a:r>
              <a:rPr sz="600" b="1" spc="-10" dirty="0">
                <a:solidFill>
                  <a:srgbClr val="231F20"/>
                </a:solidFill>
                <a:latin typeface="Arial" panose="020B0604020202020204" pitchFamily="34" charset="0"/>
                <a:cs typeface="Arial" panose="020B0604020202020204" pitchFamily="34" charset="0"/>
              </a:rPr>
              <a:t>only</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work</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wit</a:t>
            </a:r>
            <a:r>
              <a:rPr lang="en-GB" sz="600" b="1" spc="-20" dirty="0">
                <a:solidFill>
                  <a:srgbClr val="231F20"/>
                </a:solidFill>
                <a:latin typeface="Arial" panose="020B0604020202020204" pitchFamily="34" charset="0"/>
                <a:cs typeface="Arial" panose="020B0604020202020204" pitchFamily="34" charset="0"/>
              </a:rPr>
              <a:t>h </a:t>
            </a:r>
            <a:r>
              <a:rPr sz="600" b="1" dirty="0">
                <a:solidFill>
                  <a:srgbClr val="231F20"/>
                </a:solidFill>
                <a:latin typeface="Arial" panose="020B0604020202020204" pitchFamily="34" charset="0"/>
                <a:cs typeface="Arial" panose="020B0604020202020204" pitchFamily="34" charset="0"/>
              </a:rPr>
              <a:t>the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Quiver</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sheets.</a:t>
            </a:r>
            <a:r>
              <a:rPr sz="600" b="1" spc="-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You</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could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choose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specific</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Quiver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sheet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a:t>
            </a:r>
            <a:r>
              <a:rPr sz="600" spc="-5" dirty="0">
                <a:solidFill>
                  <a:srgbClr val="231F20"/>
                </a:solidFill>
                <a:latin typeface="Arial" panose="020B0604020202020204" pitchFamily="34" charset="0"/>
                <a:cs typeface="Arial" panose="020B0604020202020204" pitchFamily="34" charset="0"/>
              </a:rPr>
              <a:t> </a:t>
            </a:r>
            <a:r>
              <a:rPr lang="en-GB" sz="600" spc="-25" dirty="0">
                <a:solidFill>
                  <a:srgbClr val="231F20"/>
                </a:solidFill>
                <a:latin typeface="Arial" panose="020B0604020202020204" pitchFamily="34" charset="0"/>
                <a:cs typeface="Arial" panose="020B0604020202020204" pitchFamily="34" charset="0"/>
              </a:rPr>
              <a:t>your class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fit with current or prior learning </a:t>
            </a:r>
            <a:r>
              <a:rPr sz="600" dirty="0">
                <a:solidFill>
                  <a:srgbClr val="231F20"/>
                </a:solidFill>
                <a:latin typeface="Arial" panose="020B0604020202020204" pitchFamily="34" charset="0"/>
                <a:cs typeface="Arial" panose="020B0604020202020204" pitchFamily="34" charset="0"/>
              </a:rPr>
              <a:t>i.e. cells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or volcanoes</a:t>
            </a:r>
            <a:r>
              <a:rPr lang="en-GB" sz="600" dirty="0">
                <a:solidFill>
                  <a:srgbClr val="231F20"/>
                </a:solidFill>
                <a:latin typeface="Arial" panose="020B0604020202020204" pitchFamily="34" charset="0"/>
                <a:cs typeface="Arial" panose="020B0604020202020204" pitchFamily="34" charset="0"/>
              </a:rPr>
              <a:t>, o</a:t>
            </a:r>
            <a:r>
              <a:rPr sz="600" dirty="0">
                <a:solidFill>
                  <a:srgbClr val="231F20"/>
                </a:solidFill>
                <a:latin typeface="Arial" panose="020B0604020202020204" pitchFamily="34" charset="0"/>
                <a:cs typeface="Arial" panose="020B0604020202020204" pitchFamily="34" charset="0"/>
              </a:rPr>
              <a:t>r </a:t>
            </a:r>
            <a:r>
              <a:rPr lang="en-GB" sz="600" spc="-25" dirty="0">
                <a:solidFill>
                  <a:srgbClr val="231F20"/>
                </a:solidFill>
                <a:latin typeface="Arial" panose="020B0604020202020204" pitchFamily="34" charset="0"/>
                <a:cs typeface="Arial" panose="020B0604020202020204" pitchFamily="34" charset="0"/>
              </a:rPr>
              <a:t>ask</a:t>
            </a:r>
            <a:r>
              <a:rPr lang="en-GB" sz="600" spc="-25" dirty="0">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them to draw a flat world map on the </a:t>
            </a:r>
            <a:r>
              <a:rPr lang="en-GB" sz="600" dirty="0">
                <a:solidFill>
                  <a:srgbClr val="231F20"/>
                </a:solidFill>
                <a:latin typeface="Arial" panose="020B0604020202020204" pitchFamily="34" charset="0"/>
                <a:cs typeface="Arial" panose="020B0604020202020204" pitchFamily="34" charset="0"/>
              </a:rPr>
              <a:t>Dot Day</a:t>
            </a:r>
            <a:r>
              <a:rPr sz="600" dirty="0">
                <a:solidFill>
                  <a:srgbClr val="231F20"/>
                </a:solidFill>
                <a:latin typeface="Arial" panose="020B0604020202020204" pitchFamily="34" charset="0"/>
                <a:cs typeface="Arial" panose="020B0604020202020204" pitchFamily="34" charset="0"/>
              </a:rPr>
              <a:t> sheet and then use the </a:t>
            </a:r>
            <a:r>
              <a:rPr lang="en-GB" sz="600" dirty="0">
                <a:solidFill>
                  <a:srgbClr val="231F20"/>
                </a:solidFill>
                <a:latin typeface="Arial" panose="020B0604020202020204" pitchFamily="34" charset="0"/>
                <a:cs typeface="Arial" panose="020B0604020202020204" pitchFamily="34" charset="0"/>
              </a:rPr>
              <a:t>app </a:t>
            </a:r>
            <a:r>
              <a:rPr sz="600" dirty="0">
                <a:solidFill>
                  <a:srgbClr val="231F20"/>
                </a:solidFill>
                <a:latin typeface="Arial" panose="020B0604020202020204" pitchFamily="34" charset="0"/>
                <a:cs typeface="Arial" panose="020B0604020202020204" pitchFamily="34" charset="0"/>
              </a:rPr>
              <a:t>to show them how that becomes the </a:t>
            </a:r>
            <a:r>
              <a:rPr sz="600" spc="-10" dirty="0">
                <a:solidFill>
                  <a:srgbClr val="231F20"/>
                </a:solidFill>
                <a:latin typeface="Arial" panose="020B0604020202020204" pitchFamily="34" charset="0"/>
                <a:cs typeface="Arial" panose="020B0604020202020204" pitchFamily="34" charset="0"/>
              </a:rPr>
              <a:t>globe.</a:t>
            </a:r>
            <a:r>
              <a:rPr lang="en-GB" sz="600" spc="-10" dirty="0">
                <a:solidFill>
                  <a:srgbClr val="231F20"/>
                </a:solidFill>
                <a:latin typeface="Arial" panose="020B0604020202020204" pitchFamily="34" charset="0"/>
                <a:cs typeface="Arial" panose="020B0604020202020204" pitchFamily="34" charset="0"/>
              </a:rPr>
              <a:t> </a:t>
            </a:r>
            <a:endParaRPr sz="600" dirty="0">
              <a:latin typeface="Arial" panose="020B0604020202020204" pitchFamily="34" charset="0"/>
              <a:cs typeface="Arial" panose="020B0604020202020204" pitchFamily="34" charset="0"/>
            </a:endParaRPr>
          </a:p>
        </p:txBody>
      </p:sp>
      <p:sp>
        <p:nvSpPr>
          <p:cNvPr id="14" name="object 14"/>
          <p:cNvSpPr txBox="1"/>
          <p:nvPr/>
        </p:nvSpPr>
        <p:spPr>
          <a:xfrm>
            <a:off x="3779999" y="4997856"/>
            <a:ext cx="209550"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4</a:t>
            </a:r>
            <a:endParaRPr sz="2300">
              <a:latin typeface="Poppins"/>
              <a:cs typeface="Poppins"/>
            </a:endParaRPr>
          </a:p>
        </p:txBody>
      </p:sp>
      <p:sp>
        <p:nvSpPr>
          <p:cNvPr id="15" name="object 15"/>
          <p:cNvSpPr txBox="1"/>
          <p:nvPr/>
        </p:nvSpPr>
        <p:spPr>
          <a:xfrm>
            <a:off x="3779999" y="5269195"/>
            <a:ext cx="2315210" cy="364490"/>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Watch</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the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role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model</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video</a:t>
            </a:r>
            <a:r>
              <a:rPr sz="600" b="1" spc="-1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(5min)</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After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watching, discuss the role </a:t>
            </a:r>
            <a:r>
              <a:rPr sz="600" spc="-10" dirty="0">
                <a:solidFill>
                  <a:srgbClr val="231F20"/>
                </a:solidFill>
                <a:latin typeface="Arial" panose="020B0604020202020204" pitchFamily="34" charset="0"/>
                <a:cs typeface="Arial" panose="020B0604020202020204" pitchFamily="34" charset="0"/>
              </a:rPr>
              <a:t>model’s</a:t>
            </a:r>
            <a:r>
              <a:rPr sz="600" dirty="0">
                <a:solidFill>
                  <a:srgbClr val="231F20"/>
                </a:solidFill>
                <a:latin typeface="Arial" panose="020B0604020202020204" pitchFamily="34" charset="0"/>
                <a:cs typeface="Arial" panose="020B0604020202020204" pitchFamily="34" charset="0"/>
              </a:rPr>
              <a:t> career path</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led </a:t>
            </a:r>
            <a:r>
              <a:rPr sz="600" spc="-20" dirty="0">
                <a:solidFill>
                  <a:srgbClr val="231F20"/>
                </a:solidFill>
                <a:latin typeface="Arial" panose="020B0604020202020204" pitchFamily="34" charset="0"/>
                <a:cs typeface="Arial" panose="020B0604020202020204" pitchFamily="34" charset="0"/>
              </a:rPr>
              <a:t>them</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technology career?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do they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enjoy about their </a:t>
            </a:r>
            <a:r>
              <a:rPr sz="600" spc="-10" dirty="0">
                <a:solidFill>
                  <a:srgbClr val="231F20"/>
                </a:solidFill>
                <a:latin typeface="Arial" panose="020B0604020202020204" pitchFamily="34" charset="0"/>
                <a:cs typeface="Arial" panose="020B0604020202020204" pitchFamily="34" charset="0"/>
              </a:rPr>
              <a:t>career?</a:t>
            </a:r>
            <a:endParaRPr sz="600" dirty="0">
              <a:latin typeface="Arial" panose="020B0604020202020204" pitchFamily="34" charset="0"/>
              <a:cs typeface="Arial" panose="020B0604020202020204" pitchFamily="34" charset="0"/>
            </a:endParaRPr>
          </a:p>
        </p:txBody>
      </p:sp>
      <p:sp>
        <p:nvSpPr>
          <p:cNvPr id="16" name="object 16"/>
          <p:cNvSpPr txBox="1"/>
          <p:nvPr/>
        </p:nvSpPr>
        <p:spPr>
          <a:xfrm>
            <a:off x="3779999" y="4090556"/>
            <a:ext cx="18986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3</a:t>
            </a:r>
            <a:endParaRPr sz="2300">
              <a:latin typeface="Poppins"/>
              <a:cs typeface="Poppins"/>
            </a:endParaRPr>
          </a:p>
        </p:txBody>
      </p:sp>
      <p:sp>
        <p:nvSpPr>
          <p:cNvPr id="17" name="object 17"/>
          <p:cNvSpPr txBox="1"/>
          <p:nvPr/>
        </p:nvSpPr>
        <p:spPr>
          <a:xfrm>
            <a:off x="3779999" y="4361897"/>
            <a:ext cx="2371090" cy="356508"/>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What</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careers</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could</a:t>
            </a:r>
            <a:r>
              <a:rPr sz="600" b="1" spc="-10" dirty="0">
                <a:solidFill>
                  <a:srgbClr val="231F20"/>
                </a:solidFill>
                <a:latin typeface="Arial" panose="020B0604020202020204" pitchFamily="34" charset="0"/>
                <a:cs typeface="Arial" panose="020B0604020202020204" pitchFamily="34" charset="0"/>
              </a:rPr>
              <a:t> you </a:t>
            </a:r>
            <a:r>
              <a:rPr sz="600" b="1" dirty="0">
                <a:solidFill>
                  <a:srgbClr val="231F20"/>
                </a:solidFill>
                <a:latin typeface="Arial" panose="020B0604020202020204" pitchFamily="34" charset="0"/>
                <a:cs typeface="Arial" panose="020B0604020202020204" pitchFamily="34" charset="0"/>
              </a:rPr>
              <a:t>aspire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to</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have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in</a:t>
            </a:r>
            <a:r>
              <a:rPr sz="600" b="1" spc="-10" dirty="0">
                <a:solidFill>
                  <a:srgbClr val="231F20"/>
                </a:solidFill>
                <a:latin typeface="Arial" panose="020B0604020202020204" pitchFamily="34" charset="0"/>
                <a:cs typeface="Arial" panose="020B0604020202020204" pitchFamily="34" charset="0"/>
              </a:rPr>
              <a:t> Tech </a:t>
            </a:r>
            <a:r>
              <a:rPr sz="600" b="1" dirty="0">
                <a:solidFill>
                  <a:srgbClr val="231F20"/>
                </a:solidFill>
                <a:latin typeface="Arial" panose="020B0604020202020204" pitchFamily="34" charset="0"/>
                <a:cs typeface="Arial" panose="020B0604020202020204" pitchFamily="34" charset="0"/>
              </a:rPr>
              <a:t>for</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Fun?</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1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examples on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PPT.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 any of</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these careers appeal 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students and </a:t>
            </a:r>
            <a:r>
              <a:rPr sz="600" spc="-20" dirty="0">
                <a:solidFill>
                  <a:srgbClr val="231F20"/>
                </a:solidFill>
                <a:latin typeface="Arial" panose="020B0604020202020204" pitchFamily="34" charset="0"/>
                <a:cs typeface="Arial" panose="020B0604020202020204" pitchFamily="34" charset="0"/>
              </a:rPr>
              <a:t>why?</a:t>
            </a:r>
            <a:endParaRPr sz="600" dirty="0">
              <a:latin typeface="Arial" panose="020B0604020202020204" pitchFamily="34" charset="0"/>
              <a:cs typeface="Arial" panose="020B0604020202020204" pitchFamily="34" charset="0"/>
            </a:endParaRPr>
          </a:p>
        </p:txBody>
      </p:sp>
      <p:sp>
        <p:nvSpPr>
          <p:cNvPr id="18" name="object 18"/>
          <p:cNvSpPr txBox="1"/>
          <p:nvPr/>
        </p:nvSpPr>
        <p:spPr>
          <a:xfrm>
            <a:off x="9138475" y="2941320"/>
            <a:ext cx="1190625" cy="1291182"/>
          </a:xfrm>
          <a:prstGeom prst="rect">
            <a:avLst/>
          </a:prstGeom>
          <a:ln w="6350">
            <a:solidFill>
              <a:srgbClr val="BCBEC0"/>
            </a:solidFill>
          </a:ln>
        </p:spPr>
        <p:txBody>
          <a:bodyPr vert="horz" wrap="square" lIns="0" tIns="0" rIns="0" bIns="0" rtlCol="0">
            <a:noAutofit/>
          </a:bodyPr>
          <a:lstStyle/>
          <a:p>
            <a:pPr>
              <a:lnSpc>
                <a:spcPct val="100000"/>
              </a:lnSpc>
            </a:pPr>
            <a:endParaRPr sz="700" dirty="0">
              <a:latin typeface="Times New Roman"/>
              <a:cs typeface="Times New Roman"/>
            </a:endParaRPr>
          </a:p>
        </p:txBody>
      </p:sp>
      <p:sp>
        <p:nvSpPr>
          <p:cNvPr id="19" name="object 19"/>
          <p:cNvSpPr txBox="1"/>
          <p:nvPr/>
        </p:nvSpPr>
        <p:spPr>
          <a:xfrm>
            <a:off x="9135300" y="4308594"/>
            <a:ext cx="1190625" cy="1078230"/>
          </a:xfrm>
          <a:prstGeom prst="rect">
            <a:avLst/>
          </a:prstGeom>
          <a:ln w="6350">
            <a:solidFill>
              <a:srgbClr val="BCBEC0"/>
            </a:solidFill>
          </a:ln>
        </p:spPr>
        <p:txBody>
          <a:bodyPr vert="horz" wrap="square" lIns="0" tIns="5715" rIns="0" bIns="0" rtlCol="0">
            <a:noAutofit/>
          </a:bodyPr>
          <a:lstStyle/>
          <a:p>
            <a:pPr>
              <a:lnSpc>
                <a:spcPct val="100000"/>
              </a:lnSpc>
              <a:spcBef>
                <a:spcPts val="45"/>
              </a:spcBef>
            </a:pPr>
            <a:endParaRPr sz="950" dirty="0">
              <a:latin typeface="Times New Roman"/>
              <a:cs typeface="Times New Roman"/>
            </a:endParaRPr>
          </a:p>
        </p:txBody>
      </p:sp>
      <p:sp>
        <p:nvSpPr>
          <p:cNvPr id="20" name="object 20"/>
          <p:cNvSpPr txBox="1"/>
          <p:nvPr/>
        </p:nvSpPr>
        <p:spPr>
          <a:xfrm>
            <a:off x="9135300" y="5483409"/>
            <a:ext cx="1190625" cy="1712741"/>
          </a:xfrm>
          <a:prstGeom prst="rect">
            <a:avLst/>
          </a:prstGeom>
          <a:ln w="6350">
            <a:solidFill>
              <a:srgbClr val="BCBEC0"/>
            </a:solidFill>
          </a:ln>
        </p:spPr>
        <p:txBody>
          <a:bodyPr vert="horz" wrap="square" lIns="0" tIns="0" rIns="0" bIns="0" rtlCol="0">
            <a:noAutofit/>
          </a:bodyPr>
          <a:lstStyle/>
          <a:p>
            <a:pPr>
              <a:lnSpc>
                <a:spcPct val="100000"/>
              </a:lnSpc>
            </a:pPr>
            <a:endParaRPr sz="700" dirty="0">
              <a:latin typeface="Times New Roman"/>
              <a:cs typeface="Times New Roman"/>
            </a:endParaRPr>
          </a:p>
        </p:txBody>
      </p:sp>
      <p:sp>
        <p:nvSpPr>
          <p:cNvPr id="21" name="object 21"/>
          <p:cNvSpPr txBox="1">
            <a:spLocks noGrp="1"/>
          </p:cNvSpPr>
          <p:nvPr>
            <p:ph type="title"/>
          </p:nvPr>
        </p:nvSpPr>
        <p:spPr>
          <a:xfrm>
            <a:off x="563299" y="465483"/>
            <a:ext cx="4839335" cy="834390"/>
          </a:xfrm>
          <a:prstGeom prst="rect">
            <a:avLst/>
          </a:prstGeom>
        </p:spPr>
        <p:txBody>
          <a:bodyPr vert="horz" wrap="square" lIns="0" tIns="142240" rIns="0" bIns="0" rtlCol="0">
            <a:spAutoFit/>
          </a:bodyPr>
          <a:lstStyle/>
          <a:p>
            <a:pPr marL="12700">
              <a:lnSpc>
                <a:spcPct val="100000"/>
              </a:lnSpc>
              <a:spcBef>
                <a:spcPts val="1120"/>
              </a:spcBef>
            </a:pPr>
            <a:r>
              <a:rPr dirty="0"/>
              <a:t>Tech</a:t>
            </a:r>
            <a:r>
              <a:rPr spc="35" dirty="0"/>
              <a:t> </a:t>
            </a:r>
            <a:r>
              <a:rPr dirty="0"/>
              <a:t>for</a:t>
            </a:r>
            <a:r>
              <a:rPr spc="40" dirty="0"/>
              <a:t> </a:t>
            </a:r>
            <a:r>
              <a:rPr dirty="0"/>
              <a:t>Fun</a:t>
            </a:r>
            <a:r>
              <a:rPr spc="40" dirty="0"/>
              <a:t> </a:t>
            </a:r>
            <a:r>
              <a:rPr dirty="0"/>
              <a:t>(Full</a:t>
            </a:r>
            <a:r>
              <a:rPr spc="40" dirty="0"/>
              <a:t> </a:t>
            </a:r>
            <a:r>
              <a:rPr spc="-10" dirty="0"/>
              <a:t>Tech)</a:t>
            </a:r>
          </a:p>
          <a:p>
            <a:pPr marL="12700" marR="5080">
              <a:lnSpc>
                <a:spcPct val="108300"/>
              </a:lnSpc>
              <a:spcBef>
                <a:spcPts val="409"/>
              </a:spcBef>
            </a:pPr>
            <a:r>
              <a:rPr sz="1000" dirty="0"/>
              <a:t>To understand how technology is used for fun and broaden my </a:t>
            </a:r>
            <a:r>
              <a:rPr sz="1000" spc="-10" dirty="0"/>
              <a:t>knowledge</a:t>
            </a:r>
            <a:r>
              <a:rPr sz="1000" spc="500" dirty="0"/>
              <a:t> </a:t>
            </a:r>
            <a:r>
              <a:rPr sz="1000" dirty="0"/>
              <a:t>of careers available in this </a:t>
            </a:r>
            <a:r>
              <a:rPr sz="1000" spc="-10" dirty="0"/>
              <a:t>field.</a:t>
            </a:r>
            <a:endParaRPr sz="1000"/>
          </a:p>
        </p:txBody>
      </p:sp>
      <p:sp>
        <p:nvSpPr>
          <p:cNvPr id="22" name="object 22"/>
          <p:cNvSpPr txBox="1"/>
          <p:nvPr/>
        </p:nvSpPr>
        <p:spPr>
          <a:xfrm>
            <a:off x="8409482" y="1758175"/>
            <a:ext cx="1919605" cy="1078230"/>
          </a:xfrm>
          <a:prstGeom prst="rect">
            <a:avLst/>
          </a:prstGeom>
          <a:ln w="6350">
            <a:solidFill>
              <a:srgbClr val="BCBEC0"/>
            </a:solidFill>
          </a:ln>
        </p:spPr>
        <p:txBody>
          <a:bodyPr vert="horz" wrap="square" lIns="0" tIns="93345" rIns="0" bIns="0" rtlCol="0">
            <a:noAutofit/>
          </a:bodyPr>
          <a:lstStyle/>
          <a:p>
            <a:pPr marL="65405">
              <a:lnSpc>
                <a:spcPts val="2705"/>
              </a:lnSpc>
              <a:spcBef>
                <a:spcPts val="735"/>
              </a:spcBef>
            </a:pPr>
            <a:endParaRPr sz="600" dirty="0">
              <a:latin typeface="HelveticaNeueLT Pro 55 Roman"/>
              <a:cs typeface="HelveticaNeueLT Pro 55 Roman"/>
            </a:endParaRPr>
          </a:p>
        </p:txBody>
      </p:sp>
      <p:sp>
        <p:nvSpPr>
          <p:cNvPr id="23" name="object 23"/>
          <p:cNvSpPr/>
          <p:nvPr/>
        </p:nvSpPr>
        <p:spPr>
          <a:xfrm>
            <a:off x="6403060" y="5732475"/>
            <a:ext cx="2585720" cy="1463675"/>
          </a:xfrm>
          <a:custGeom>
            <a:avLst/>
            <a:gdLst/>
            <a:ahLst/>
            <a:cxnLst/>
            <a:rect l="l" t="t" r="r" b="b"/>
            <a:pathLst>
              <a:path w="2585720" h="1463675">
                <a:moveTo>
                  <a:pt x="0" y="1463293"/>
                </a:moveTo>
                <a:lnTo>
                  <a:pt x="2585351" y="1463293"/>
                </a:lnTo>
                <a:lnTo>
                  <a:pt x="2585351" y="0"/>
                </a:lnTo>
                <a:lnTo>
                  <a:pt x="0" y="0"/>
                </a:lnTo>
                <a:lnTo>
                  <a:pt x="0" y="1463293"/>
                </a:lnTo>
                <a:close/>
              </a:path>
            </a:pathLst>
          </a:custGeom>
          <a:ln w="6350">
            <a:solidFill>
              <a:srgbClr val="BCBEC0"/>
            </a:solidFill>
          </a:ln>
        </p:spPr>
        <p:txBody>
          <a:bodyPr wrap="square" lIns="0" tIns="0" rIns="0" bIns="0" rtlCol="0"/>
          <a:lstStyle/>
          <a:p>
            <a:endParaRPr/>
          </a:p>
        </p:txBody>
      </p:sp>
      <p:sp>
        <p:nvSpPr>
          <p:cNvPr id="24" name="object 24"/>
          <p:cNvSpPr txBox="1"/>
          <p:nvPr/>
        </p:nvSpPr>
        <p:spPr>
          <a:xfrm>
            <a:off x="6481612" y="5737019"/>
            <a:ext cx="18859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9</a:t>
            </a:r>
            <a:endParaRPr sz="2300">
              <a:latin typeface="Poppins"/>
              <a:cs typeface="Poppins"/>
            </a:endParaRPr>
          </a:p>
        </p:txBody>
      </p:sp>
      <p:sp>
        <p:nvSpPr>
          <p:cNvPr id="25" name="object 25"/>
          <p:cNvSpPr txBox="1"/>
          <p:nvPr/>
        </p:nvSpPr>
        <p:spPr>
          <a:xfrm>
            <a:off x="6481611" y="6008360"/>
            <a:ext cx="2453005" cy="1113125"/>
          </a:xfrm>
          <a:prstGeom prst="rect">
            <a:avLst/>
          </a:prstGeom>
        </p:spPr>
        <p:txBody>
          <a:bodyPr vert="horz" wrap="square" lIns="0" tIns="45720" rIns="0" bIns="0" rtlCol="0">
            <a:spAutoFit/>
          </a:bodyPr>
          <a:lstStyle/>
          <a:p>
            <a:pPr algn="l">
              <a:lnSpc>
                <a:spcPct val="100000"/>
              </a:lnSpc>
              <a:spcBef>
                <a:spcPts val="360"/>
              </a:spcBef>
            </a:pPr>
            <a:r>
              <a:rPr lang="en-US" sz="600" b="1" dirty="0" err="1">
                <a:solidFill>
                  <a:srgbClr val="231F20"/>
                </a:solidFill>
                <a:latin typeface="Arial" panose="020B0604020202020204" pitchFamily="34" charset="0"/>
                <a:cs typeface="Arial" panose="020B0604020202020204" pitchFamily="34" charset="0"/>
              </a:rPr>
              <a:t>ARvid</a:t>
            </a:r>
            <a:r>
              <a:rPr lang="en-US" sz="600" b="1" dirty="0">
                <a:solidFill>
                  <a:srgbClr val="231F20"/>
                </a:solidFill>
                <a:latin typeface="Arial" panose="020B0604020202020204" pitchFamily="34" charset="0"/>
                <a:cs typeface="Arial" panose="020B0604020202020204" pitchFamily="34" charset="0"/>
              </a:rPr>
              <a:t> Augmented Reality</a:t>
            </a:r>
            <a:r>
              <a:rPr lang="en-GB" sz="600" b="1"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(10</a:t>
            </a:r>
            <a:r>
              <a:rPr sz="600" b="1" spc="-2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104775"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Explain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that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AR 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VR apps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are currently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being developed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allow</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us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animate the world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around us or escape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new places. Give </a:t>
            </a:r>
            <a:r>
              <a:rPr sz="600" spc="-25" dirty="0">
                <a:solidFill>
                  <a:srgbClr val="231F20"/>
                </a:solidFill>
                <a:latin typeface="Arial" panose="020B0604020202020204" pitchFamily="34" charset="0"/>
                <a:cs typeface="Arial" panose="020B0604020202020204" pitchFamily="34" charset="0"/>
              </a:rPr>
              <a:t>the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time 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explore the</a:t>
            </a:r>
            <a:r>
              <a:rPr sz="600" spc="-5" dirty="0">
                <a:solidFill>
                  <a:srgbClr val="231F20"/>
                </a:solidFill>
                <a:latin typeface="Arial" panose="020B0604020202020204" pitchFamily="34" charset="0"/>
                <a:cs typeface="Arial" panose="020B0604020202020204" pitchFamily="34" charset="0"/>
              </a:rPr>
              <a:t> </a:t>
            </a:r>
            <a:r>
              <a:rPr lang="en-US" sz="600" dirty="0" err="1">
                <a:solidFill>
                  <a:srgbClr val="231F20"/>
                </a:solidFill>
                <a:latin typeface="Arial" panose="020B0604020202020204" pitchFamily="34" charset="0"/>
                <a:cs typeface="Arial" panose="020B0604020202020204" pitchFamily="34" charset="0"/>
              </a:rPr>
              <a:t>ARvid</a:t>
            </a:r>
            <a:r>
              <a:rPr lang="en-US" sz="6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app</a:t>
            </a:r>
            <a:r>
              <a:rPr lang="en-GB" sz="600" spc="-20" dirty="0">
                <a:solidFill>
                  <a:srgbClr val="231F20"/>
                </a:solidFill>
                <a:latin typeface="Arial" panose="020B0604020202020204" pitchFamily="34" charset="0"/>
                <a:cs typeface="Arial" panose="020B0604020202020204" pitchFamily="34" charset="0"/>
              </a:rPr>
              <a:t> in pairs/small groups</a:t>
            </a:r>
            <a:r>
              <a:rPr sz="600" spc="-20" dirty="0">
                <a:solidFill>
                  <a:srgbClr val="231F20"/>
                </a:solidFill>
                <a:latin typeface="Arial" panose="020B0604020202020204" pitchFamily="34" charset="0"/>
                <a:cs typeface="Arial" panose="020B0604020202020204" pitchFamily="34" charset="0"/>
              </a:rPr>
              <a:t>.</a:t>
            </a:r>
            <a:endParaRPr lang="en-GB" sz="600" spc="-20" dirty="0">
              <a:solidFill>
                <a:srgbClr val="231F20"/>
              </a:solidFill>
              <a:latin typeface="Arial" panose="020B0604020202020204" pitchFamily="34" charset="0"/>
              <a:cs typeface="Arial" panose="020B0604020202020204" pitchFamily="34" charset="0"/>
            </a:endParaRPr>
          </a:p>
          <a:p>
            <a:pPr marR="104775" algn="l">
              <a:lnSpc>
                <a:spcPts val="700"/>
              </a:lnSpc>
              <a:spcBef>
                <a:spcPts val="305"/>
              </a:spcBef>
            </a:pPr>
            <a:r>
              <a:rPr lang="en-US" sz="600" dirty="0">
                <a:solidFill>
                  <a:srgbClr val="231F20"/>
                </a:solidFill>
                <a:latin typeface="Arial" panose="020B0604020202020204" pitchFamily="34" charset="0"/>
                <a:cs typeface="Arial" panose="020B0604020202020204" pitchFamily="34" charset="0"/>
              </a:rPr>
              <a:t>Ask</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them</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to add</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animals, characters </a:t>
            </a:r>
            <a:r>
              <a:rPr lang="en-US" sz="600" dirty="0" err="1">
                <a:solidFill>
                  <a:srgbClr val="231F20"/>
                </a:solidFill>
                <a:latin typeface="Arial" panose="020B0604020202020204" pitchFamily="34" charset="0"/>
                <a:cs typeface="Arial" panose="020B0604020202020204" pitchFamily="34" charset="0"/>
              </a:rPr>
              <a:t>etc</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around the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classroom. They</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can then take photos and/or videos of what they’ve created, and also include members of their group in the photos/videos if they’d like to. </a:t>
            </a:r>
            <a:r>
              <a:rPr lang="en-GB" sz="600" dirty="0">
                <a:latin typeface="Arial" panose="020B0604020202020204" pitchFamily="34" charset="0"/>
                <a:cs typeface="Arial" panose="020B0604020202020204" pitchFamily="34" charset="0"/>
              </a:rPr>
              <a:t>Students can then either </a:t>
            </a:r>
            <a:r>
              <a:rPr sz="600" spc="-20" dirty="0" err="1">
                <a:solidFill>
                  <a:srgbClr val="231F20"/>
                </a:solidFill>
                <a:latin typeface="Arial" panose="020B0604020202020204" pitchFamily="34" charset="0"/>
                <a:cs typeface="Arial" panose="020B0604020202020204" pitchFamily="34" charset="0"/>
              </a:rPr>
              <a:t>swa</a:t>
            </a:r>
            <a:r>
              <a:rPr lang="en-GB" sz="600" spc="-20" dirty="0">
                <a:solidFill>
                  <a:srgbClr val="231F20"/>
                </a:solidFill>
                <a:latin typeface="Arial" panose="020B0604020202020204" pitchFamily="34" charset="0"/>
                <a:cs typeface="Arial" panose="020B0604020202020204" pitchFamily="34" charset="0"/>
              </a:rPr>
              <a:t>p </a:t>
            </a:r>
            <a:r>
              <a:rPr sz="600" dirty="0">
                <a:solidFill>
                  <a:srgbClr val="231F20"/>
                </a:solidFill>
                <a:latin typeface="Arial" panose="020B0604020202020204" pitchFamily="34" charset="0"/>
                <a:cs typeface="Arial" panose="020B0604020202020204" pitchFamily="34" charset="0"/>
              </a:rPr>
              <a:t>iPads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 another </a:t>
            </a:r>
            <a:r>
              <a:rPr lang="en-GB" sz="600" dirty="0">
                <a:solidFill>
                  <a:srgbClr val="231F20"/>
                </a:solidFill>
                <a:latin typeface="Arial" panose="020B0604020202020204" pitchFamily="34" charset="0"/>
                <a:cs typeface="Arial" panose="020B0604020202020204" pitchFamily="34" charset="0"/>
              </a:rPr>
              <a:t>pair</a:t>
            </a:r>
            <a:r>
              <a:rPr sz="600" dirty="0">
                <a:solidFill>
                  <a:srgbClr val="231F20"/>
                </a:solidFill>
                <a:latin typeface="Arial" panose="020B0604020202020204" pitchFamily="34" charset="0"/>
                <a:cs typeface="Arial" panose="020B0604020202020204" pitchFamily="34" charset="0"/>
              </a:rPr>
              <a:t>/group</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t>
            </a:r>
            <a:r>
              <a:rPr lang="en-GB" sz="600" dirty="0">
                <a:solidFill>
                  <a:srgbClr val="231F20"/>
                </a:solidFill>
                <a:latin typeface="Arial" panose="020B0604020202020204" pitchFamily="34" charset="0"/>
                <a:cs typeface="Arial" panose="020B0604020202020204" pitchFamily="34" charset="0"/>
              </a:rPr>
              <a:t>have a look at </a:t>
            </a:r>
            <a:r>
              <a:rPr sz="600" dirty="0">
                <a:solidFill>
                  <a:srgbClr val="231F20"/>
                </a:solidFill>
                <a:latin typeface="Arial" panose="020B0604020202020204" pitchFamily="34" charset="0"/>
                <a:cs typeface="Arial" panose="020B0604020202020204" pitchFamily="34" charset="0"/>
              </a:rPr>
              <a:t>what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they have </a:t>
            </a:r>
            <a:r>
              <a:rPr sz="600" spc="-10" dirty="0">
                <a:solidFill>
                  <a:srgbClr val="231F20"/>
                </a:solidFill>
                <a:latin typeface="Arial" panose="020B0604020202020204" pitchFamily="34" charset="0"/>
                <a:cs typeface="Arial" panose="020B0604020202020204" pitchFamily="34" charset="0"/>
              </a:rPr>
              <a:t>done</a:t>
            </a:r>
            <a:r>
              <a:rPr lang="en-GB" sz="600" spc="-10" dirty="0">
                <a:solidFill>
                  <a:srgbClr val="231F20"/>
                </a:solidFill>
                <a:latin typeface="Arial" panose="020B0604020202020204" pitchFamily="34" charset="0"/>
                <a:cs typeface="Arial" panose="020B0604020202020204" pitchFamily="34" charset="0"/>
              </a:rPr>
              <a:t>, or share their photos and videos with the class.</a:t>
            </a:r>
            <a:r>
              <a:rPr lang="en-GB" sz="600" spc="-10" dirty="0">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Discuss: What would make this app even better? What would you </a:t>
            </a:r>
            <a:r>
              <a:rPr sz="600" spc="-25" dirty="0">
                <a:solidFill>
                  <a:srgbClr val="231F20"/>
                </a:solidFill>
                <a:latin typeface="Arial" panose="020B0604020202020204" pitchFamily="34" charset="0"/>
                <a:cs typeface="Arial" panose="020B0604020202020204" pitchFamily="34" charset="0"/>
              </a:rPr>
              <a:t>ad</a:t>
            </a:r>
            <a:r>
              <a:rPr lang="en-GB" sz="600" spc="-25" dirty="0">
                <a:solidFill>
                  <a:srgbClr val="231F20"/>
                </a:solidFill>
                <a:latin typeface="Arial" panose="020B0604020202020204" pitchFamily="34" charset="0"/>
                <a:cs typeface="Arial" panose="020B0604020202020204" pitchFamily="34" charset="0"/>
              </a:rPr>
              <a:t>d </a:t>
            </a:r>
            <a:r>
              <a:rPr sz="600" dirty="0">
                <a:solidFill>
                  <a:srgbClr val="231F20"/>
                </a:solidFill>
                <a:latin typeface="Arial" panose="020B0604020202020204" pitchFamily="34" charset="0"/>
                <a:cs typeface="Arial" panose="020B0604020202020204" pitchFamily="34" charset="0"/>
              </a:rPr>
              <a:t>in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if you</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were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 </a:t>
            </a:r>
            <a:r>
              <a:rPr sz="600" spc="-10" dirty="0">
                <a:solidFill>
                  <a:srgbClr val="231F20"/>
                </a:solidFill>
                <a:latin typeface="Arial" panose="020B0604020202020204" pitchFamily="34" charset="0"/>
                <a:cs typeface="Arial" panose="020B0604020202020204" pitchFamily="34" charset="0"/>
              </a:rPr>
              <a:t>designer?</a:t>
            </a:r>
            <a:endParaRPr sz="600" dirty="0">
              <a:latin typeface="Arial" panose="020B0604020202020204" pitchFamily="34" charset="0"/>
              <a:cs typeface="Arial" panose="020B0604020202020204" pitchFamily="34" charset="0"/>
            </a:endParaRPr>
          </a:p>
        </p:txBody>
      </p:sp>
      <p:sp>
        <p:nvSpPr>
          <p:cNvPr id="26" name="object 26"/>
          <p:cNvSpPr/>
          <p:nvPr/>
        </p:nvSpPr>
        <p:spPr>
          <a:xfrm>
            <a:off x="3711702" y="5841530"/>
            <a:ext cx="2531745" cy="1355725"/>
          </a:xfrm>
          <a:custGeom>
            <a:avLst/>
            <a:gdLst/>
            <a:ahLst/>
            <a:cxnLst/>
            <a:rect l="l" t="t" r="r" b="b"/>
            <a:pathLst>
              <a:path w="2531745" h="1355725">
                <a:moveTo>
                  <a:pt x="0" y="1355305"/>
                </a:moveTo>
                <a:lnTo>
                  <a:pt x="2531351" y="1355305"/>
                </a:lnTo>
                <a:lnTo>
                  <a:pt x="2531351" y="0"/>
                </a:lnTo>
                <a:lnTo>
                  <a:pt x="0" y="0"/>
                </a:lnTo>
                <a:lnTo>
                  <a:pt x="0" y="1355305"/>
                </a:lnTo>
                <a:close/>
              </a:path>
            </a:pathLst>
          </a:custGeom>
          <a:ln w="6350">
            <a:solidFill>
              <a:srgbClr val="BCBEC0"/>
            </a:solidFill>
          </a:ln>
        </p:spPr>
        <p:txBody>
          <a:bodyPr wrap="square" lIns="0" tIns="0" rIns="0" bIns="0" rtlCol="0"/>
          <a:lstStyle/>
          <a:p>
            <a:endParaRPr/>
          </a:p>
        </p:txBody>
      </p:sp>
      <p:sp>
        <p:nvSpPr>
          <p:cNvPr id="27" name="object 27"/>
          <p:cNvSpPr txBox="1"/>
          <p:nvPr/>
        </p:nvSpPr>
        <p:spPr>
          <a:xfrm>
            <a:off x="3790247" y="5846081"/>
            <a:ext cx="200660"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5</a:t>
            </a:r>
            <a:endParaRPr sz="2300">
              <a:latin typeface="Poppins"/>
              <a:cs typeface="Poppins"/>
            </a:endParaRPr>
          </a:p>
        </p:txBody>
      </p:sp>
      <p:sp>
        <p:nvSpPr>
          <p:cNvPr id="28" name="object 28"/>
          <p:cNvSpPr txBox="1"/>
          <p:nvPr/>
        </p:nvSpPr>
        <p:spPr>
          <a:xfrm>
            <a:off x="3790247" y="6117422"/>
            <a:ext cx="2390140" cy="1049005"/>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The</a:t>
            </a:r>
            <a:r>
              <a:rPr sz="600" b="1" spc="-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evolution</a:t>
            </a:r>
            <a:r>
              <a:rPr sz="600" b="1" dirty="0">
                <a:solidFill>
                  <a:srgbClr val="231F20"/>
                </a:solidFill>
                <a:latin typeface="Arial" panose="020B0604020202020204" pitchFamily="34" charset="0"/>
                <a:cs typeface="Arial" panose="020B0604020202020204" pitchFamily="34" charset="0"/>
              </a:rPr>
              <a:t> of computers</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and gaming (1</a:t>
            </a:r>
            <a:r>
              <a:rPr lang="en-US" sz="600" b="1" dirty="0">
                <a:solidFill>
                  <a:srgbClr val="231F20"/>
                </a:solidFill>
                <a:latin typeface="Arial" panose="020B0604020202020204" pitchFamily="34" charset="0"/>
                <a:cs typeface="Arial" panose="020B0604020202020204" pitchFamily="34" charset="0"/>
              </a:rPr>
              <a:t>0</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685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Watch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following clip</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evolution of</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video </a:t>
            </a:r>
            <a:r>
              <a:rPr sz="600" spc="-10" dirty="0">
                <a:solidFill>
                  <a:srgbClr val="231F20"/>
                </a:solidFill>
                <a:latin typeface="Arial" panose="020B0604020202020204" pitchFamily="34" charset="0"/>
                <a:cs typeface="Arial" panose="020B0604020202020204" pitchFamily="34" charset="0"/>
              </a:rPr>
              <a:t>games/computers:</a:t>
            </a:r>
            <a:r>
              <a:rPr sz="600" spc="500" dirty="0">
                <a:solidFill>
                  <a:srgbClr val="231F20"/>
                </a:solidFill>
                <a:latin typeface="Arial" panose="020B0604020202020204" pitchFamily="34" charset="0"/>
                <a:cs typeface="Arial" panose="020B0604020202020204" pitchFamily="34" charset="0"/>
              </a:rPr>
              <a:t> </a:t>
            </a:r>
            <a:r>
              <a:rPr sz="600" u="sng" spc="-10" dirty="0">
                <a:solidFill>
                  <a:srgbClr val="231F20"/>
                </a:solidFill>
                <a:uFill>
                  <a:solidFill>
                    <a:srgbClr val="231F20"/>
                  </a:solidFill>
                </a:uFill>
                <a:latin typeface="Arial" panose="020B0604020202020204" pitchFamily="34" charset="0"/>
                <a:cs typeface="Arial" panose="020B0604020202020204" pitchFamily="34" charset="0"/>
                <a:hlinkClick r:id="rId3"/>
              </a:rPr>
              <a:t>https://www.youtube.com/watch?v=33-uJiUwMN8</a:t>
            </a:r>
            <a:endParaRPr sz="600" dirty="0">
              <a:latin typeface="Arial" panose="020B0604020202020204" pitchFamily="34" charset="0"/>
              <a:cs typeface="Arial" panose="020B0604020202020204" pitchFamily="34" charset="0"/>
            </a:endParaRPr>
          </a:p>
          <a:p>
            <a:pPr algn="l">
              <a:lnSpc>
                <a:spcPts val="710"/>
              </a:lnSpc>
              <a:spcBef>
                <a:spcPts val="245"/>
              </a:spcBef>
            </a:pPr>
            <a:r>
              <a:rPr sz="600" dirty="0">
                <a:solidFill>
                  <a:srgbClr val="231F20"/>
                </a:solidFill>
                <a:latin typeface="Arial" panose="020B0604020202020204" pitchFamily="34" charset="0"/>
                <a:cs typeface="Arial" panose="020B0604020202020204" pitchFamily="34" charset="0"/>
              </a:rPr>
              <a:t>Discuss how computers</a:t>
            </a:r>
            <a:r>
              <a:rPr lang="en-US" sz="600" dirty="0">
                <a:solidFill>
                  <a:srgbClr val="231F20"/>
                </a:solidFill>
                <a:latin typeface="Arial" panose="020B0604020202020204" pitchFamily="34" charset="0"/>
                <a:cs typeface="Arial" panose="020B0604020202020204" pitchFamily="34" charset="0"/>
              </a:rPr>
              <a:t> and gaming</a:t>
            </a:r>
            <a:r>
              <a:rPr sz="600" dirty="0">
                <a:solidFill>
                  <a:srgbClr val="231F20"/>
                </a:solidFill>
                <a:latin typeface="Arial" panose="020B0604020202020204" pitchFamily="34" charset="0"/>
                <a:cs typeface="Arial" panose="020B0604020202020204" pitchFamily="34" charset="0"/>
              </a:rPr>
              <a:t> have evolved in the past 50+ </a:t>
            </a:r>
            <a:r>
              <a:rPr sz="600" spc="-10" dirty="0">
                <a:solidFill>
                  <a:srgbClr val="231F20"/>
                </a:solidFill>
                <a:latin typeface="Arial" panose="020B0604020202020204" pitchFamily="34" charset="0"/>
                <a:cs typeface="Arial" panose="020B0604020202020204" pitchFamily="34" charset="0"/>
              </a:rPr>
              <a:t>years.</a:t>
            </a:r>
            <a:r>
              <a:rPr lang="en-US" sz="600" spc="-10" dirty="0">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are your computers at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home like? What do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 use them </a:t>
            </a:r>
            <a:r>
              <a:rPr sz="600" spc="-20" dirty="0">
                <a:solidFill>
                  <a:srgbClr val="231F20"/>
                </a:solidFill>
                <a:latin typeface="Arial" panose="020B0604020202020204" pitchFamily="34" charset="0"/>
                <a:cs typeface="Arial" panose="020B0604020202020204" pitchFamily="34" charset="0"/>
              </a:rPr>
              <a:t>for?</a:t>
            </a:r>
            <a:endParaRPr sz="600" dirty="0">
              <a:latin typeface="Arial" panose="020B0604020202020204" pitchFamily="34" charset="0"/>
              <a:cs typeface="Arial" panose="020B0604020202020204" pitchFamily="34" charset="0"/>
            </a:endParaRPr>
          </a:p>
          <a:p>
            <a:pPr marR="5080" algn="l">
              <a:lnSpc>
                <a:spcPts val="700"/>
              </a:lnSpc>
              <a:spcBef>
                <a:spcPts val="300"/>
              </a:spcBef>
            </a:pPr>
            <a:r>
              <a:rPr sz="600" dirty="0">
                <a:solidFill>
                  <a:srgbClr val="231F20"/>
                </a:solidFill>
                <a:latin typeface="Arial" panose="020B0604020202020204" pitchFamily="34" charset="0"/>
                <a:cs typeface="Arial" panose="020B0604020202020204" pitchFamily="34" charset="0"/>
              </a:rPr>
              <a:t>As 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make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list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student’s</a:t>
            </a:r>
            <a:r>
              <a:rPr sz="600" dirty="0">
                <a:solidFill>
                  <a:srgbClr val="231F20"/>
                </a:solidFill>
                <a:latin typeface="Arial" panose="020B0604020202020204" pitchFamily="34" charset="0"/>
                <a:cs typeface="Arial" panose="020B0604020202020204" pitchFamily="34" charset="0"/>
              </a:rPr>
              <a:t> favourite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video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games.</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Ask</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them</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work in groups 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make a list of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top 10 things which </a:t>
            </a:r>
            <a:r>
              <a:rPr sz="600" spc="-20" dirty="0">
                <a:solidFill>
                  <a:srgbClr val="231F20"/>
                </a:solidFill>
                <a:latin typeface="Arial" panose="020B0604020202020204" pitchFamily="34" charset="0"/>
                <a:cs typeface="Arial" panose="020B0604020202020204" pitchFamily="34" charset="0"/>
              </a:rPr>
              <a:t>make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video games addictive/fun to </a:t>
            </a:r>
            <a:r>
              <a:rPr sz="600" spc="-10" dirty="0">
                <a:solidFill>
                  <a:srgbClr val="231F20"/>
                </a:solidFill>
                <a:latin typeface="Arial" panose="020B0604020202020204" pitchFamily="34" charset="0"/>
                <a:cs typeface="Arial" panose="020B0604020202020204" pitchFamily="34" charset="0"/>
              </a:rPr>
              <a:t>play.</a:t>
            </a:r>
            <a:r>
              <a:rPr sz="600" dirty="0">
                <a:solidFill>
                  <a:srgbClr val="231F20"/>
                </a:solidFill>
                <a:latin typeface="Arial" panose="020B0604020202020204" pitchFamily="34" charset="0"/>
                <a:cs typeface="Arial" panose="020B0604020202020204" pitchFamily="34" charset="0"/>
              </a:rPr>
              <a:t> Discuss their ideas and ask:</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Would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any of you like to be Game Designers in the </a:t>
            </a:r>
            <a:r>
              <a:rPr sz="600" spc="-10" dirty="0">
                <a:solidFill>
                  <a:srgbClr val="231F20"/>
                </a:solidFill>
                <a:latin typeface="Arial" panose="020B0604020202020204" pitchFamily="34" charset="0"/>
                <a:cs typeface="Arial" panose="020B0604020202020204" pitchFamily="34" charset="0"/>
              </a:rPr>
              <a:t>future?</a:t>
            </a:r>
            <a:endParaRPr sz="600" dirty="0">
              <a:latin typeface="Arial" panose="020B0604020202020204" pitchFamily="34" charset="0"/>
              <a:cs typeface="Arial" panose="020B0604020202020204" pitchFamily="34" charset="0"/>
            </a:endParaRPr>
          </a:p>
        </p:txBody>
      </p:sp>
      <p:sp>
        <p:nvSpPr>
          <p:cNvPr id="29" name="object 29"/>
          <p:cNvSpPr/>
          <p:nvPr/>
        </p:nvSpPr>
        <p:spPr>
          <a:xfrm>
            <a:off x="6397828" y="1754466"/>
            <a:ext cx="1847850" cy="1082040"/>
          </a:xfrm>
          <a:custGeom>
            <a:avLst/>
            <a:gdLst/>
            <a:ahLst/>
            <a:cxnLst/>
            <a:rect l="l" t="t" r="r" b="b"/>
            <a:pathLst>
              <a:path w="1847850" h="1082039">
                <a:moveTo>
                  <a:pt x="0" y="1081697"/>
                </a:moveTo>
                <a:lnTo>
                  <a:pt x="1847341" y="1081697"/>
                </a:lnTo>
                <a:lnTo>
                  <a:pt x="1847341" y="0"/>
                </a:lnTo>
                <a:lnTo>
                  <a:pt x="0" y="0"/>
                </a:lnTo>
                <a:lnTo>
                  <a:pt x="0" y="1081697"/>
                </a:lnTo>
                <a:close/>
              </a:path>
            </a:pathLst>
          </a:custGeom>
          <a:ln w="6350">
            <a:solidFill>
              <a:srgbClr val="BCBEC0"/>
            </a:solidFill>
          </a:ln>
        </p:spPr>
        <p:txBody>
          <a:bodyPr wrap="square" lIns="0" tIns="0" rIns="0" bIns="0" rtlCol="0"/>
          <a:lstStyle/>
          <a:p>
            <a:endParaRPr/>
          </a:p>
        </p:txBody>
      </p:sp>
      <p:sp>
        <p:nvSpPr>
          <p:cNvPr id="30" name="object 30"/>
          <p:cNvSpPr txBox="1"/>
          <p:nvPr/>
        </p:nvSpPr>
        <p:spPr>
          <a:xfrm>
            <a:off x="6463477" y="1750019"/>
            <a:ext cx="19621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6</a:t>
            </a:r>
            <a:endParaRPr sz="2300" dirty="0">
              <a:latin typeface="Poppins"/>
              <a:cs typeface="Poppins"/>
            </a:endParaRPr>
          </a:p>
        </p:txBody>
      </p:sp>
      <p:sp>
        <p:nvSpPr>
          <p:cNvPr id="31" name="object 31"/>
          <p:cNvSpPr txBox="1"/>
          <p:nvPr/>
        </p:nvSpPr>
        <p:spPr>
          <a:xfrm>
            <a:off x="6463477" y="2021360"/>
            <a:ext cx="1681480" cy="715581"/>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AR</a:t>
            </a:r>
            <a:r>
              <a:rPr sz="600" b="1" spc="-2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and</a:t>
            </a:r>
            <a:r>
              <a:rPr sz="600" b="1" spc="-2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VR</a:t>
            </a:r>
            <a:r>
              <a:rPr sz="600" b="1" spc="-2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20" dirty="0">
                <a:solidFill>
                  <a:srgbClr val="231F20"/>
                </a:solidFill>
                <a:latin typeface="Arial" panose="020B0604020202020204" pitchFamily="34" charset="0"/>
                <a:cs typeface="Arial" panose="020B0604020202020204" pitchFamily="34" charset="0"/>
              </a:rPr>
              <a:t> min)</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 – do the students know what </a:t>
            </a:r>
            <a:r>
              <a:rPr sz="600" spc="-25" dirty="0">
                <a:solidFill>
                  <a:srgbClr val="231F20"/>
                </a:solidFill>
                <a:latin typeface="Arial" panose="020B0604020202020204" pitchFamily="34" charset="0"/>
                <a:cs typeface="Arial" panose="020B0604020202020204" pitchFamily="34" charset="0"/>
              </a:rPr>
              <a:t>AR</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(Augmented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Reality) 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VR (Virtual</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Reality</a:t>
            </a:r>
            <a:r>
              <a:rPr lang="en-GB" sz="600" dirty="0">
                <a:solidFill>
                  <a:srgbClr val="231F20"/>
                </a:solidFill>
                <a:latin typeface="Arial" panose="020B0604020202020204" pitchFamily="34" charset="0"/>
                <a:cs typeface="Arial" panose="020B0604020202020204" pitchFamily="34" charset="0"/>
              </a:rPr>
              <a:t>)</a:t>
            </a:r>
            <a:r>
              <a:rPr sz="6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mean</a:t>
            </a:r>
            <a:r>
              <a:rPr lang="en-GB"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difference</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between</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them?</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Watch</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the</a:t>
            </a:r>
            <a:r>
              <a:rPr lang="en-GB" sz="600" spc="-2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following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video 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as a class,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create a </a:t>
            </a:r>
            <a:r>
              <a:rPr sz="600" spc="-10" dirty="0">
                <a:solidFill>
                  <a:srgbClr val="231F20"/>
                </a:solidFill>
                <a:latin typeface="Arial" panose="020B0604020202020204" pitchFamily="34" charset="0"/>
                <a:cs typeface="Arial" panose="020B0604020202020204" pitchFamily="34" charset="0"/>
              </a:rPr>
              <a:t>written</a:t>
            </a:r>
            <a:r>
              <a:rPr lang="en-GB"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definition for AR and VR:</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uFill>
                  <a:solidFill>
                    <a:srgbClr val="231F20"/>
                  </a:solidFill>
                </a:uFill>
                <a:latin typeface="Arial" panose="020B0604020202020204" pitchFamily="34" charset="0"/>
                <a:cs typeface="Arial" panose="020B0604020202020204" pitchFamily="34" charset="0"/>
                <a:hlinkClick r:id="rId4"/>
              </a:rPr>
              <a:t>https://www.youtube</a:t>
            </a:r>
            <a:r>
              <a:rPr sz="600" spc="-10" dirty="0">
                <a:solidFill>
                  <a:srgbClr val="231F20"/>
                </a:solidFill>
                <a:latin typeface="Arial" panose="020B0604020202020204" pitchFamily="34" charset="0"/>
                <a:cs typeface="Arial" panose="020B0604020202020204" pitchFamily="34" charset="0"/>
                <a:hlinkClick r:id="rId4"/>
              </a:rPr>
              <a:t>.</a:t>
            </a:r>
            <a:r>
              <a:rPr sz="600" spc="-10" dirty="0">
                <a:solidFill>
                  <a:srgbClr val="231F20"/>
                </a:solidFill>
                <a:uFill>
                  <a:solidFill>
                    <a:srgbClr val="231F20"/>
                  </a:solidFill>
                </a:uFill>
                <a:latin typeface="Arial" panose="020B0604020202020204" pitchFamily="34" charset="0"/>
                <a:cs typeface="Arial" panose="020B0604020202020204" pitchFamily="34" charset="0"/>
                <a:hlinkClick r:id="rId4"/>
              </a:rPr>
              <a:t>com/watch?v=vz0UUVDt2ps</a:t>
            </a:r>
            <a:endParaRPr sz="600" dirty="0">
              <a:latin typeface="Arial" panose="020B0604020202020204" pitchFamily="34" charset="0"/>
              <a:cs typeface="Arial" panose="020B0604020202020204" pitchFamily="34" charset="0"/>
            </a:endParaRPr>
          </a:p>
        </p:txBody>
      </p:sp>
      <p:sp>
        <p:nvSpPr>
          <p:cNvPr id="32" name="object 32"/>
          <p:cNvSpPr/>
          <p:nvPr/>
        </p:nvSpPr>
        <p:spPr>
          <a:xfrm>
            <a:off x="3714356" y="3261601"/>
            <a:ext cx="2533015" cy="726440"/>
          </a:xfrm>
          <a:custGeom>
            <a:avLst/>
            <a:gdLst/>
            <a:ahLst/>
            <a:cxnLst/>
            <a:rect l="l" t="t" r="r" b="b"/>
            <a:pathLst>
              <a:path w="2533015" h="726439">
                <a:moveTo>
                  <a:pt x="0" y="726198"/>
                </a:moveTo>
                <a:lnTo>
                  <a:pt x="2532684" y="726198"/>
                </a:lnTo>
                <a:lnTo>
                  <a:pt x="2532684" y="0"/>
                </a:lnTo>
                <a:lnTo>
                  <a:pt x="0" y="0"/>
                </a:lnTo>
                <a:lnTo>
                  <a:pt x="0" y="726198"/>
                </a:lnTo>
                <a:close/>
              </a:path>
            </a:pathLst>
          </a:custGeom>
          <a:ln w="6349">
            <a:solidFill>
              <a:srgbClr val="BCBEC0"/>
            </a:solidFill>
          </a:ln>
        </p:spPr>
        <p:txBody>
          <a:bodyPr wrap="square" lIns="0" tIns="0" rIns="0" bIns="0" rtlCol="0"/>
          <a:lstStyle/>
          <a:p>
            <a:endParaRPr/>
          </a:p>
        </p:txBody>
      </p:sp>
      <p:sp>
        <p:nvSpPr>
          <p:cNvPr id="33" name="object 33"/>
          <p:cNvSpPr txBox="1"/>
          <p:nvPr/>
        </p:nvSpPr>
        <p:spPr>
          <a:xfrm>
            <a:off x="3779999" y="3269856"/>
            <a:ext cx="17843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2</a:t>
            </a:r>
            <a:endParaRPr sz="2300">
              <a:latin typeface="Poppins"/>
              <a:cs typeface="Poppins"/>
            </a:endParaRPr>
          </a:p>
        </p:txBody>
      </p:sp>
      <p:sp>
        <p:nvSpPr>
          <p:cNvPr id="34" name="object 34"/>
          <p:cNvSpPr txBox="1"/>
          <p:nvPr/>
        </p:nvSpPr>
        <p:spPr>
          <a:xfrm>
            <a:off x="3779999" y="3541195"/>
            <a:ext cx="2190750" cy="364490"/>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How</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is</a:t>
            </a:r>
            <a:r>
              <a:rPr sz="600" b="1" spc="-10" dirty="0">
                <a:solidFill>
                  <a:srgbClr val="231F20"/>
                </a:solidFill>
                <a:latin typeface="Arial" panose="020B0604020202020204" pitchFamily="34" charset="0"/>
                <a:cs typeface="Arial" panose="020B0604020202020204" pitchFamily="34" charset="0"/>
              </a:rPr>
              <a:t> Tech</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used</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for</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Fun?</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examples on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a:t>
            </a:r>
            <a:r>
              <a:rPr sz="600" spc="-10" dirty="0">
                <a:solidFill>
                  <a:srgbClr val="231F20"/>
                </a:solidFill>
                <a:latin typeface="Arial" panose="020B0604020202020204" pitchFamily="34" charset="0"/>
                <a:cs typeface="Arial" panose="020B0604020202020204" pitchFamily="34" charset="0"/>
              </a:rPr>
              <a:t>PPT.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Can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 think</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a:t>
            </a:r>
            <a:r>
              <a:rPr sz="600" spc="-25" dirty="0">
                <a:solidFill>
                  <a:srgbClr val="231F20"/>
                </a:solidFill>
                <a:latin typeface="Arial" panose="020B0604020202020204" pitchFamily="34" charset="0"/>
                <a:cs typeface="Arial" panose="020B0604020202020204" pitchFamily="34" charset="0"/>
              </a:rPr>
              <a:t>any</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other </a:t>
            </a:r>
            <a:r>
              <a:rPr sz="600" spc="-10" dirty="0">
                <a:solidFill>
                  <a:srgbClr val="231F20"/>
                </a:solidFill>
                <a:latin typeface="Arial" panose="020B0604020202020204" pitchFamily="34" charset="0"/>
                <a:cs typeface="Arial" panose="020B0604020202020204" pitchFamily="34" charset="0"/>
              </a:rPr>
              <a:t>examples?</a:t>
            </a:r>
            <a:endParaRPr sz="600">
              <a:latin typeface="Arial" panose="020B0604020202020204" pitchFamily="34" charset="0"/>
              <a:cs typeface="Arial" panose="020B0604020202020204" pitchFamily="34" charset="0"/>
            </a:endParaRPr>
          </a:p>
        </p:txBody>
      </p:sp>
      <p:sp>
        <p:nvSpPr>
          <p:cNvPr id="35" name="object 18">
            <a:extLst>
              <a:ext uri="{FF2B5EF4-FFF2-40B4-BE49-F238E27FC236}">
                <a16:creationId xmlns:a16="http://schemas.microsoft.com/office/drawing/2014/main" id="{858EB212-9D2A-4859-A996-A6C03A76A12A}"/>
              </a:ext>
            </a:extLst>
          </p:cNvPr>
          <p:cNvSpPr txBox="1"/>
          <p:nvPr/>
        </p:nvSpPr>
        <p:spPr>
          <a:xfrm>
            <a:off x="9151886" y="2897956"/>
            <a:ext cx="1190625" cy="440120"/>
          </a:xfrm>
          <a:prstGeom prst="rect">
            <a:avLst/>
          </a:prstGeom>
          <a:ln w="6350">
            <a:noFill/>
          </a:ln>
        </p:spPr>
        <p:txBody>
          <a:bodyPr vert="horz" wrap="square" lIns="0" tIns="0" rIns="0" bIns="0" rtlCol="0">
            <a:spAutoFit/>
          </a:bodyPr>
          <a:lstStyle/>
          <a:p>
            <a:pPr algn="l">
              <a:lnSpc>
                <a:spcPct val="100000"/>
              </a:lnSpc>
            </a:pPr>
            <a:endParaRPr sz="700" dirty="0">
              <a:latin typeface="Arial" panose="020B0604020202020204" pitchFamily="34" charset="0"/>
              <a:cs typeface="Arial" panose="020B0604020202020204" pitchFamily="34" charset="0"/>
            </a:endParaRPr>
          </a:p>
          <a:p>
            <a:pPr marL="65405" marR="81280" algn="l">
              <a:lnSpc>
                <a:spcPct val="90000"/>
              </a:lnSpc>
            </a:pPr>
            <a:r>
              <a:rPr lang="en-GB" sz="600" b="1" dirty="0">
                <a:solidFill>
                  <a:srgbClr val="231F20"/>
                </a:solidFill>
                <a:latin typeface="Arial" panose="020B0604020202020204" pitchFamily="34" charset="0"/>
                <a:cs typeface="Arial" panose="020B0604020202020204" pitchFamily="34" charset="0"/>
              </a:rPr>
              <a:t>           </a:t>
            </a:r>
            <a:r>
              <a:rPr lang="en-GB" sz="600" b="1" dirty="0" err="1">
                <a:solidFill>
                  <a:srgbClr val="231F20"/>
                </a:solidFill>
                <a:latin typeface="Arial" panose="020B0604020202020204" pitchFamily="34" charset="0"/>
                <a:cs typeface="Arial" panose="020B0604020202020204" pitchFamily="34" charset="0"/>
              </a:rPr>
              <a:t>Wh</a:t>
            </a:r>
            <a:r>
              <a:rPr sz="600" b="1" dirty="0">
                <a:solidFill>
                  <a:srgbClr val="231F20"/>
                </a:solidFill>
                <a:latin typeface="Arial" panose="020B0604020202020204" pitchFamily="34" charset="0"/>
                <a:cs typeface="Arial" panose="020B0604020202020204" pitchFamily="34" charset="0"/>
              </a:rPr>
              <a:t>at could it be like </a:t>
            </a:r>
            <a:endParaRPr lang="en-US" sz="600" b="1" dirty="0">
              <a:solidFill>
                <a:srgbClr val="231F20"/>
              </a:solidFill>
              <a:latin typeface="Arial" panose="020B0604020202020204" pitchFamily="34" charset="0"/>
              <a:cs typeface="Arial" panose="020B0604020202020204" pitchFamily="34" charset="0"/>
            </a:endParaRPr>
          </a:p>
          <a:p>
            <a:pPr marL="65405" marR="81280" algn="l">
              <a:lnSpc>
                <a:spcPct val="90000"/>
              </a:lnSpc>
            </a:pP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to </a:t>
            </a:r>
            <a:r>
              <a:rPr sz="600" b="1" spc="-20" dirty="0">
                <a:solidFill>
                  <a:srgbClr val="231F20"/>
                </a:solidFill>
                <a:latin typeface="Arial" panose="020B0604020202020204" pitchFamily="34" charset="0"/>
                <a:cs typeface="Arial" panose="020B0604020202020204" pitchFamily="34" charset="0"/>
              </a:rPr>
              <a:t>wor</a:t>
            </a:r>
            <a:r>
              <a:rPr lang="en-US" sz="600" b="1" spc="-20" dirty="0">
                <a:solidFill>
                  <a:srgbClr val="231F20"/>
                </a:solidFill>
                <a:latin typeface="Arial" panose="020B0604020202020204" pitchFamily="34" charset="0"/>
                <a:cs typeface="Arial" panose="020B0604020202020204" pitchFamily="34" charset="0"/>
              </a:rPr>
              <a:t>k </a:t>
            </a:r>
            <a:r>
              <a:rPr sz="600" b="1" dirty="0">
                <a:solidFill>
                  <a:srgbClr val="231F20"/>
                </a:solidFill>
                <a:latin typeface="Arial" panose="020B0604020202020204" pitchFamily="34" charset="0"/>
                <a:cs typeface="Arial" panose="020B0604020202020204" pitchFamily="34" charset="0"/>
              </a:rPr>
              <a:t>in</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 tech</a:t>
            </a:r>
            <a:r>
              <a:rPr sz="600" b="1" spc="-5" dirty="0">
                <a:solidFill>
                  <a:srgbClr val="231F20"/>
                </a:solidFill>
                <a:latin typeface="Arial" panose="020B0604020202020204" pitchFamily="34" charset="0"/>
                <a:cs typeface="Arial" panose="020B0604020202020204" pitchFamily="34" charset="0"/>
              </a:rPr>
              <a:t> </a:t>
            </a:r>
            <a:endParaRPr lang="en-US" sz="600" b="1" spc="-5" dirty="0">
              <a:solidFill>
                <a:srgbClr val="231F20"/>
              </a:solidFill>
              <a:latin typeface="Arial" panose="020B0604020202020204" pitchFamily="34" charset="0"/>
              <a:cs typeface="Arial" panose="020B0604020202020204" pitchFamily="34" charset="0"/>
            </a:endParaRPr>
          </a:p>
          <a:p>
            <a:pPr marL="65405" marR="81280" algn="l">
              <a:lnSpc>
                <a:spcPct val="90000"/>
              </a:lnSpc>
            </a:pPr>
            <a:r>
              <a:rPr lang="en-GB" sz="600" b="1" spc="-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office?</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a:t>
            </a:r>
            <a:r>
              <a:rPr lang="en-US" sz="600" b="1" spc="-20" dirty="0">
                <a:solidFill>
                  <a:srgbClr val="231F20"/>
                </a:solidFill>
                <a:latin typeface="Arial" panose="020B0604020202020204" pitchFamily="34" charset="0"/>
                <a:cs typeface="Arial" panose="020B0604020202020204" pitchFamily="34" charset="0"/>
              </a:rPr>
              <a:t>10</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lang="en-US" sz="600" dirty="0">
              <a:latin typeface="Arial" panose="020B0604020202020204" pitchFamily="34" charset="0"/>
              <a:cs typeface="Arial" panose="020B0604020202020204" pitchFamily="34" charset="0"/>
            </a:endParaRPr>
          </a:p>
          <a:p>
            <a:pPr marL="65405" marR="81280" algn="l">
              <a:lnSpc>
                <a:spcPct val="90000"/>
              </a:lnSpc>
            </a:pPr>
            <a:endParaRPr sz="600" dirty="0">
              <a:latin typeface="Arial" panose="020B0604020202020204" pitchFamily="34" charset="0"/>
              <a:cs typeface="Arial" panose="020B0604020202020204" pitchFamily="34" charset="0"/>
            </a:endParaRPr>
          </a:p>
        </p:txBody>
      </p:sp>
      <p:sp>
        <p:nvSpPr>
          <p:cNvPr id="36" name="object 19">
            <a:extLst>
              <a:ext uri="{FF2B5EF4-FFF2-40B4-BE49-F238E27FC236}">
                <a16:creationId xmlns:a16="http://schemas.microsoft.com/office/drawing/2014/main" id="{B1062274-EF58-4AA5-A707-2C83CE6458AF}"/>
              </a:ext>
            </a:extLst>
          </p:cNvPr>
          <p:cNvSpPr txBox="1"/>
          <p:nvPr/>
        </p:nvSpPr>
        <p:spPr>
          <a:xfrm>
            <a:off x="9137465" y="4625470"/>
            <a:ext cx="1190625" cy="603755"/>
          </a:xfrm>
          <a:prstGeom prst="rect">
            <a:avLst/>
          </a:prstGeom>
          <a:ln w="6350">
            <a:noFill/>
          </a:ln>
        </p:spPr>
        <p:txBody>
          <a:bodyPr vert="horz" wrap="square" lIns="0" tIns="5715" rIns="0" bIns="0" rtlCol="0">
            <a:spAutoFit/>
          </a:bodyPr>
          <a:lstStyle/>
          <a:p>
            <a:pPr algn="l">
              <a:lnSpc>
                <a:spcPct val="100000"/>
              </a:lnSpc>
              <a:spcBef>
                <a:spcPts val="45"/>
              </a:spcBef>
            </a:pPr>
            <a:endParaRPr sz="950" dirty="0">
              <a:latin typeface="Arial" panose="020B0604020202020204" pitchFamily="34" charset="0"/>
              <a:cs typeface="Arial" panose="020B0604020202020204" pitchFamily="34" charset="0"/>
            </a:endParaRPr>
          </a:p>
          <a:p>
            <a:pPr marL="65405" marR="175895" algn="l">
              <a:lnSpc>
                <a:spcPct val="89000"/>
              </a:lnSpc>
            </a:pPr>
            <a:r>
              <a:rPr lang="en-GB" sz="600" b="1" spc="-10" dirty="0" err="1">
                <a:solidFill>
                  <a:srgbClr val="231F20"/>
                </a:solidFill>
                <a:latin typeface="Arial" panose="020B0604020202020204" pitchFamily="34" charset="0"/>
                <a:cs typeface="Arial" panose="020B0604020202020204" pitchFamily="34" charset="0"/>
              </a:rPr>
              <a:t>Cla</a:t>
            </a:r>
            <a:r>
              <a:rPr sz="600" b="1" spc="-10" dirty="0">
                <a:solidFill>
                  <a:srgbClr val="231F20"/>
                </a:solidFill>
                <a:latin typeface="Arial" panose="020B0604020202020204" pitchFamily="34" charset="0"/>
                <a:cs typeface="Arial" panose="020B0604020202020204" pitchFamily="34" charset="0"/>
              </a:rPr>
              <a:t>ss</a:t>
            </a:r>
            <a:r>
              <a:rPr sz="600" b="1" spc="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discussion</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r>
              <a:rPr sz="600" b="1" spc="5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Can</a:t>
            </a:r>
            <a:r>
              <a:rPr sz="600" spc="-1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you</a:t>
            </a:r>
            <a:r>
              <a:rPr sz="600" spc="-1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see</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yourself</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working</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in</a:t>
            </a:r>
            <a:r>
              <a:rPr sz="600" spc="-2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any</a:t>
            </a:r>
            <a:r>
              <a:rPr sz="600" spc="-2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tech</a:t>
            </a:r>
            <a:r>
              <a:rPr sz="600" spc="-2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for</a:t>
            </a:r>
            <a:r>
              <a:rPr sz="600" spc="-2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fun </a:t>
            </a:r>
            <a:r>
              <a:rPr sz="600" spc="-10" dirty="0">
                <a:solidFill>
                  <a:srgbClr val="231F20"/>
                </a:solidFill>
                <a:latin typeface="Arial" panose="020B0604020202020204" pitchFamily="34" charset="0"/>
                <a:cs typeface="Arial" panose="020B0604020202020204" pitchFamily="34" charset="0"/>
              </a:rPr>
              <a:t>careers?</a:t>
            </a:r>
            <a:endParaRPr sz="600" dirty="0">
              <a:latin typeface="Arial" panose="020B0604020202020204" pitchFamily="34" charset="0"/>
              <a:cs typeface="Arial" panose="020B0604020202020204" pitchFamily="34" charset="0"/>
            </a:endParaRPr>
          </a:p>
          <a:p>
            <a:pPr marL="65405" marR="99060" algn="l">
              <a:lnSpc>
                <a:spcPts val="650"/>
              </a:lnSpc>
              <a:spcBef>
                <a:spcPts val="200"/>
              </a:spcBef>
            </a:pPr>
            <a:r>
              <a:rPr sz="600" spc="-20" dirty="0">
                <a:solidFill>
                  <a:srgbClr val="231F20"/>
                </a:solidFill>
                <a:latin typeface="Arial" panose="020B0604020202020204" pitchFamily="34" charset="0"/>
                <a:cs typeface="Arial" panose="020B0604020202020204" pitchFamily="34" charset="0"/>
              </a:rPr>
              <a:t>Did</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anything</a:t>
            </a:r>
            <a:r>
              <a:rPr sz="600" spc="1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particularly</a:t>
            </a:r>
            <a:r>
              <a:rPr sz="600" spc="1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interest</a:t>
            </a:r>
            <a:r>
              <a:rPr sz="600" spc="5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you </a:t>
            </a:r>
            <a:r>
              <a:rPr sz="600" spc="-10" dirty="0">
                <a:solidFill>
                  <a:srgbClr val="231F20"/>
                </a:solidFill>
                <a:latin typeface="Arial" panose="020B0604020202020204" pitchFamily="34" charset="0"/>
                <a:cs typeface="Arial" panose="020B0604020202020204" pitchFamily="34" charset="0"/>
              </a:rPr>
              <a:t>today?</a:t>
            </a:r>
            <a:endParaRPr sz="600" dirty="0">
              <a:latin typeface="Arial" panose="020B0604020202020204" pitchFamily="34" charset="0"/>
              <a:cs typeface="Arial" panose="020B0604020202020204" pitchFamily="34" charset="0"/>
            </a:endParaRPr>
          </a:p>
        </p:txBody>
      </p:sp>
      <p:sp>
        <p:nvSpPr>
          <p:cNvPr id="37" name="object 20">
            <a:extLst>
              <a:ext uri="{FF2B5EF4-FFF2-40B4-BE49-F238E27FC236}">
                <a16:creationId xmlns:a16="http://schemas.microsoft.com/office/drawing/2014/main" id="{BBAE41A4-57DF-4004-A611-7EB00878ECDF}"/>
              </a:ext>
            </a:extLst>
          </p:cNvPr>
          <p:cNvSpPr txBox="1"/>
          <p:nvPr/>
        </p:nvSpPr>
        <p:spPr>
          <a:xfrm>
            <a:off x="9137465" y="5718778"/>
            <a:ext cx="1190625" cy="1428083"/>
          </a:xfrm>
          <a:prstGeom prst="rect">
            <a:avLst/>
          </a:prstGeom>
          <a:ln w="6350">
            <a:noFill/>
          </a:ln>
        </p:spPr>
        <p:txBody>
          <a:bodyPr vert="horz" wrap="square" lIns="0" tIns="0" rIns="0" bIns="0" rtlCol="0">
            <a:spAutoFit/>
          </a:bodyPr>
          <a:lstStyle/>
          <a:p>
            <a:pPr algn="l">
              <a:lnSpc>
                <a:spcPct val="100000"/>
              </a:lnSpc>
            </a:pPr>
            <a:endParaRPr sz="700" dirty="0">
              <a:latin typeface="Arial" panose="020B0604020202020204" pitchFamily="34" charset="0"/>
              <a:cs typeface="Arial" panose="020B0604020202020204" pitchFamily="34" charset="0"/>
            </a:endParaRPr>
          </a:p>
          <a:p>
            <a:pPr marL="65405" marR="76200" algn="l">
              <a:lnSpc>
                <a:spcPct val="90000"/>
              </a:lnSpc>
            </a:pPr>
            <a:r>
              <a:rPr lang="en-GB" sz="600" b="1" dirty="0" err="1">
                <a:solidFill>
                  <a:srgbClr val="231F20"/>
                </a:solidFill>
                <a:latin typeface="Arial" panose="020B0604020202020204" pitchFamily="34" charset="0"/>
                <a:cs typeface="Arial" panose="020B0604020202020204" pitchFamily="34" charset="0"/>
              </a:rPr>
              <a:t>Hom</a:t>
            </a:r>
            <a:r>
              <a:rPr sz="600" b="1" dirty="0" err="1">
                <a:solidFill>
                  <a:srgbClr val="231F20"/>
                </a:solidFill>
                <a:latin typeface="Arial" panose="020B0604020202020204" pitchFamily="34" charset="0"/>
                <a:cs typeface="Arial" panose="020B0604020202020204" pitchFamily="34" charset="0"/>
              </a:rPr>
              <a:t>ework</a:t>
            </a:r>
            <a:r>
              <a:rPr sz="600" b="1" spc="2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and</a:t>
            </a:r>
            <a:r>
              <a:rPr sz="600" b="1" spc="2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further</a:t>
            </a:r>
            <a:r>
              <a:rPr sz="600" b="1" spc="50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learning</a:t>
            </a:r>
            <a:r>
              <a:rPr sz="600" b="1" spc="3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opportunities</a:t>
            </a:r>
            <a:r>
              <a:rPr sz="600" b="1" spc="3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(5</a:t>
            </a:r>
            <a:r>
              <a:rPr sz="600" b="1" spc="3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L="65405" marR="137160" indent="3810" algn="l">
              <a:lnSpc>
                <a:spcPts val="650"/>
              </a:lnSpc>
              <a:spcBef>
                <a:spcPts val="200"/>
              </a:spcBef>
            </a:pPr>
            <a:r>
              <a:rPr sz="600" dirty="0">
                <a:solidFill>
                  <a:srgbClr val="231F20"/>
                </a:solidFill>
                <a:latin typeface="Arial" panose="020B0604020202020204" pitchFamily="34" charset="0"/>
                <a:cs typeface="Arial" panose="020B0604020202020204" pitchFamily="34" charset="0"/>
              </a:rPr>
              <a:t>Find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current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advertised </a:t>
            </a:r>
            <a:r>
              <a:rPr sz="600" spc="-25" dirty="0">
                <a:solidFill>
                  <a:srgbClr val="231F20"/>
                </a:solidFill>
                <a:latin typeface="Arial" panose="020B0604020202020204" pitchFamily="34" charset="0"/>
                <a:cs typeface="Arial" panose="020B0604020202020204" pitchFamily="34" charset="0"/>
              </a:rPr>
              <a:t>job</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tech that you would </a:t>
            </a:r>
            <a:r>
              <a:rPr sz="600" spc="-20" dirty="0">
                <a:solidFill>
                  <a:srgbClr val="231F20"/>
                </a:solidFill>
                <a:latin typeface="Arial" panose="020B0604020202020204" pitchFamily="34" charset="0"/>
                <a:cs typeface="Arial" panose="020B0604020202020204" pitchFamily="34" charset="0"/>
              </a:rPr>
              <a:t>like</a:t>
            </a:r>
            <a:r>
              <a:rPr lang="en-GB"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apply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 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create </a:t>
            </a:r>
            <a:r>
              <a:rPr sz="600" spc="-25" dirty="0">
                <a:solidFill>
                  <a:srgbClr val="231F20"/>
                </a:solidFill>
                <a:latin typeface="Arial" panose="020B0604020202020204" pitchFamily="34" charset="0"/>
                <a:cs typeface="Arial" panose="020B0604020202020204" pitchFamily="34" charset="0"/>
              </a:rPr>
              <a:t>an</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overview of the </a:t>
            </a:r>
            <a:r>
              <a:rPr sz="600" spc="-20" dirty="0">
                <a:solidFill>
                  <a:srgbClr val="231F20"/>
                </a:solidFill>
                <a:latin typeface="Arial" panose="020B0604020202020204" pitchFamily="34" charset="0"/>
                <a:cs typeface="Arial" panose="020B0604020202020204" pitchFamily="34" charset="0"/>
              </a:rPr>
              <a:t>job:</a:t>
            </a:r>
            <a:endParaRPr sz="600" dirty="0">
              <a:latin typeface="Arial" panose="020B0604020202020204" pitchFamily="34" charset="0"/>
              <a:cs typeface="Arial" panose="020B0604020202020204" pitchFamily="34" charset="0"/>
            </a:endParaRPr>
          </a:p>
          <a:p>
            <a:pPr marL="120650" marR="70485" indent="-55244" algn="l">
              <a:lnSpc>
                <a:spcPts val="650"/>
              </a:lnSpc>
              <a:spcBef>
                <a:spcPts val="200"/>
              </a:spcBef>
              <a:buChar char="-"/>
              <a:tabLst>
                <a:tab pos="121285" algn="l"/>
              </a:tabLst>
            </a:pPr>
            <a:r>
              <a:rPr sz="600" spc="-10" dirty="0">
                <a:solidFill>
                  <a:srgbClr val="231F20"/>
                </a:solidFill>
                <a:latin typeface="Arial" panose="020B0604020202020204" pitchFamily="34" charset="0"/>
                <a:cs typeface="Arial" panose="020B0604020202020204" pitchFamily="34" charset="0"/>
              </a:rPr>
              <a:t>What</a:t>
            </a:r>
            <a:r>
              <a:rPr sz="600" spc="-20" dirty="0">
                <a:solidFill>
                  <a:srgbClr val="231F20"/>
                </a:solidFill>
                <a:latin typeface="Arial" panose="020B0604020202020204" pitchFamily="34" charset="0"/>
                <a:cs typeface="Arial" panose="020B0604020202020204" pitchFamily="34" charset="0"/>
              </a:rPr>
              <a:t> roles</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and</a:t>
            </a:r>
            <a:r>
              <a:rPr sz="600" spc="-1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responsibilities</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does</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the</a:t>
            </a:r>
            <a:r>
              <a:rPr sz="600" spc="-2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job</a:t>
            </a:r>
            <a:r>
              <a:rPr sz="600" spc="-2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include?</a:t>
            </a:r>
            <a:endParaRPr sz="600" dirty="0">
              <a:latin typeface="Arial" panose="020B0604020202020204" pitchFamily="34" charset="0"/>
              <a:cs typeface="Arial" panose="020B0604020202020204" pitchFamily="34" charset="0"/>
            </a:endParaRPr>
          </a:p>
          <a:p>
            <a:pPr marL="120650" marR="186690" indent="-55244" algn="l">
              <a:lnSpc>
                <a:spcPts val="650"/>
              </a:lnSpc>
              <a:buChar char="-"/>
              <a:tabLst>
                <a:tab pos="121285" algn="l"/>
              </a:tabLst>
            </a:pPr>
            <a:r>
              <a:rPr sz="600" dirty="0">
                <a:solidFill>
                  <a:srgbClr val="231F20"/>
                </a:solidFill>
                <a:latin typeface="Arial" panose="020B0604020202020204" pitchFamily="34" charset="0"/>
                <a:cs typeface="Arial" panose="020B0604020202020204" pitchFamily="34" charset="0"/>
              </a:rPr>
              <a:t>What qualifications </a:t>
            </a:r>
            <a:r>
              <a:rPr sz="600" spc="-10" dirty="0">
                <a:solidFill>
                  <a:srgbClr val="231F20"/>
                </a:solidFill>
                <a:latin typeface="Arial" panose="020B0604020202020204" pitchFamily="34" charset="0"/>
                <a:cs typeface="Arial" panose="020B0604020202020204" pitchFamily="34" charset="0"/>
              </a:rPr>
              <a:t>would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 </a:t>
            </a:r>
            <a:r>
              <a:rPr sz="600" spc="-10" dirty="0">
                <a:solidFill>
                  <a:srgbClr val="231F20"/>
                </a:solidFill>
                <a:latin typeface="Arial" panose="020B0604020202020204" pitchFamily="34" charset="0"/>
                <a:cs typeface="Arial" panose="020B0604020202020204" pitchFamily="34" charset="0"/>
              </a:rPr>
              <a:t>need?</a:t>
            </a:r>
            <a:endParaRPr sz="600" dirty="0">
              <a:latin typeface="Arial" panose="020B0604020202020204" pitchFamily="34" charset="0"/>
              <a:cs typeface="Arial" panose="020B0604020202020204" pitchFamily="34" charset="0"/>
            </a:endParaRPr>
          </a:p>
          <a:p>
            <a:pPr marL="120650" marR="208279" indent="-55244" algn="l">
              <a:lnSpc>
                <a:spcPts val="650"/>
              </a:lnSpc>
              <a:buChar char="-"/>
              <a:tabLst>
                <a:tab pos="121285" algn="l"/>
              </a:tabLst>
            </a:pPr>
            <a:r>
              <a:rPr sz="600" dirty="0">
                <a:solidFill>
                  <a:srgbClr val="231F20"/>
                </a:solidFill>
                <a:latin typeface="Arial" panose="020B0604020202020204" pitchFamily="34" charset="0"/>
                <a:cs typeface="Arial" panose="020B0604020202020204" pitchFamily="34" charset="0"/>
              </a:rPr>
              <a:t>Which GCSEs would </a:t>
            </a:r>
            <a:r>
              <a:rPr sz="600" spc="-25" dirty="0">
                <a:solidFill>
                  <a:srgbClr val="231F20"/>
                </a:solidFill>
                <a:latin typeface="Arial" panose="020B0604020202020204" pitchFamily="34" charset="0"/>
                <a:cs typeface="Arial" panose="020B0604020202020204" pitchFamily="34" charset="0"/>
              </a:rPr>
              <a:t>you</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need to </a:t>
            </a:r>
            <a:r>
              <a:rPr sz="600" spc="-10" dirty="0">
                <a:solidFill>
                  <a:srgbClr val="231F20"/>
                </a:solidFill>
                <a:latin typeface="Arial" panose="020B0604020202020204" pitchFamily="34" charset="0"/>
                <a:cs typeface="Arial" panose="020B0604020202020204" pitchFamily="34" charset="0"/>
              </a:rPr>
              <a:t>take?</a:t>
            </a:r>
            <a:endParaRPr sz="600" dirty="0">
              <a:latin typeface="Arial" panose="020B0604020202020204" pitchFamily="34" charset="0"/>
              <a:cs typeface="Arial" panose="020B0604020202020204" pitchFamily="34" charset="0"/>
            </a:endParaRPr>
          </a:p>
          <a:p>
            <a:pPr marL="65405" marR="85090" indent="3810" algn="l">
              <a:lnSpc>
                <a:spcPts val="650"/>
              </a:lnSpc>
              <a:spcBef>
                <a:spcPts val="200"/>
              </a:spcBef>
            </a:pPr>
            <a:r>
              <a:rPr sz="600" dirty="0">
                <a:solidFill>
                  <a:srgbClr val="231F20"/>
                </a:solidFill>
                <a:latin typeface="Arial" panose="020B0604020202020204" pitchFamily="34" charset="0"/>
                <a:cs typeface="Arial" panose="020B0604020202020204" pitchFamily="34" charset="0"/>
              </a:rPr>
              <a:t>Make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notes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share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 </a:t>
            </a:r>
            <a:r>
              <a:rPr sz="600" spc="-20" dirty="0">
                <a:solidFill>
                  <a:srgbClr val="231F20"/>
                </a:solidFill>
                <a:latin typeface="Arial" panose="020B0604020202020204" pitchFamily="34" charset="0"/>
                <a:cs typeface="Arial" panose="020B0604020202020204" pitchFamily="34" charset="0"/>
              </a:rPr>
              <a:t>your</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group</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next</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lesson.</a:t>
            </a:r>
            <a:endParaRPr sz="600" dirty="0">
              <a:latin typeface="Arial" panose="020B0604020202020204" pitchFamily="34" charset="0"/>
              <a:cs typeface="Arial" panose="020B0604020202020204" pitchFamily="34" charset="0"/>
            </a:endParaRPr>
          </a:p>
        </p:txBody>
      </p:sp>
      <p:sp>
        <p:nvSpPr>
          <p:cNvPr id="38" name="object 10">
            <a:extLst>
              <a:ext uri="{FF2B5EF4-FFF2-40B4-BE49-F238E27FC236}">
                <a16:creationId xmlns:a16="http://schemas.microsoft.com/office/drawing/2014/main" id="{2C6F08B5-C5EB-4818-8511-5839A9C7C00B}"/>
              </a:ext>
            </a:extLst>
          </p:cNvPr>
          <p:cNvSpPr txBox="1"/>
          <p:nvPr/>
        </p:nvSpPr>
        <p:spPr>
          <a:xfrm>
            <a:off x="9206677" y="2933155"/>
            <a:ext cx="309829"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B5750"/>
                </a:solidFill>
                <a:latin typeface="Poppins"/>
                <a:cs typeface="Poppins"/>
              </a:rPr>
              <a:t>11</a:t>
            </a:r>
            <a:endParaRPr sz="2300" dirty="0">
              <a:latin typeface="Poppins"/>
              <a:cs typeface="Poppins"/>
            </a:endParaRPr>
          </a:p>
        </p:txBody>
      </p:sp>
      <p:sp>
        <p:nvSpPr>
          <p:cNvPr id="39" name="object 12">
            <a:extLst>
              <a:ext uri="{FF2B5EF4-FFF2-40B4-BE49-F238E27FC236}">
                <a16:creationId xmlns:a16="http://schemas.microsoft.com/office/drawing/2014/main" id="{6ECD1BC9-9611-43C2-9358-B5D128550099}"/>
              </a:ext>
            </a:extLst>
          </p:cNvPr>
          <p:cNvSpPr txBox="1"/>
          <p:nvPr/>
        </p:nvSpPr>
        <p:spPr>
          <a:xfrm>
            <a:off x="9224812" y="4390101"/>
            <a:ext cx="312888"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B5750"/>
                </a:solidFill>
                <a:latin typeface="Poppins"/>
                <a:cs typeface="Poppins"/>
              </a:rPr>
              <a:t>12</a:t>
            </a:r>
            <a:endParaRPr sz="2300" dirty="0">
              <a:latin typeface="Poppins"/>
              <a:cs typeface="Poppins"/>
            </a:endParaRPr>
          </a:p>
        </p:txBody>
      </p:sp>
      <p:sp>
        <p:nvSpPr>
          <p:cNvPr id="40" name="object 24">
            <a:extLst>
              <a:ext uri="{FF2B5EF4-FFF2-40B4-BE49-F238E27FC236}">
                <a16:creationId xmlns:a16="http://schemas.microsoft.com/office/drawing/2014/main" id="{B80A4BC4-2A2B-471D-8608-F5F9B0F9DFEC}"/>
              </a:ext>
            </a:extLst>
          </p:cNvPr>
          <p:cNvSpPr txBox="1"/>
          <p:nvPr/>
        </p:nvSpPr>
        <p:spPr>
          <a:xfrm>
            <a:off x="9224812" y="5484442"/>
            <a:ext cx="312888"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B5750"/>
                </a:solidFill>
                <a:latin typeface="Poppins"/>
                <a:cs typeface="Poppins"/>
              </a:rPr>
              <a:t>13</a:t>
            </a:r>
            <a:endParaRPr sz="2300" dirty="0">
              <a:latin typeface="Poppins"/>
              <a:cs typeface="Poppins"/>
            </a:endParaRPr>
          </a:p>
        </p:txBody>
      </p:sp>
      <p:sp>
        <p:nvSpPr>
          <p:cNvPr id="41" name="object 31">
            <a:extLst>
              <a:ext uri="{FF2B5EF4-FFF2-40B4-BE49-F238E27FC236}">
                <a16:creationId xmlns:a16="http://schemas.microsoft.com/office/drawing/2014/main" id="{DA5D801D-8FDF-47C5-BC17-2EAC39EE5BEA}"/>
              </a:ext>
            </a:extLst>
          </p:cNvPr>
          <p:cNvSpPr txBox="1"/>
          <p:nvPr/>
        </p:nvSpPr>
        <p:spPr>
          <a:xfrm>
            <a:off x="8467374" y="2021360"/>
            <a:ext cx="1832325" cy="795089"/>
          </a:xfrm>
          <a:prstGeom prst="rect">
            <a:avLst/>
          </a:prstGeom>
        </p:spPr>
        <p:txBody>
          <a:bodyPr vert="horz" wrap="square" lIns="0" tIns="45720" rIns="0" bIns="0" rtlCol="0">
            <a:spAutoFit/>
          </a:bodyPr>
          <a:lstStyle/>
          <a:p>
            <a:pPr algn="l">
              <a:lnSpc>
                <a:spcPct val="100000"/>
              </a:lnSpc>
              <a:spcBef>
                <a:spcPts val="360"/>
              </a:spcBef>
            </a:pPr>
            <a:r>
              <a:rPr lang="en-GB" sz="600" b="1" dirty="0">
                <a:solidFill>
                  <a:srgbClr val="231F20"/>
                </a:solidFill>
                <a:latin typeface="Arial" panose="020B0604020202020204" pitchFamily="34" charset="0"/>
                <a:cs typeface="Arial" panose="020B0604020202020204" pitchFamily="34" charset="0"/>
              </a:rPr>
              <a:t>Theme Park Designer (10min)</a:t>
            </a:r>
            <a:endParaRPr lang="en-GB" sz="600" dirty="0">
              <a:solidFill>
                <a:srgbClr val="231F20"/>
              </a:solidFill>
              <a:latin typeface="Arial" panose="020B0604020202020204" pitchFamily="34" charset="0"/>
              <a:cs typeface="Arial" panose="020B0604020202020204" pitchFamily="34" charset="0"/>
            </a:endParaRPr>
          </a:p>
          <a:p>
            <a:pPr algn="l">
              <a:lnSpc>
                <a:spcPct val="100000"/>
              </a:lnSpc>
              <a:spcBef>
                <a:spcPts val="360"/>
              </a:spcBef>
            </a:pPr>
            <a:r>
              <a:rPr lang="en-GB" sz="600" dirty="0">
                <a:solidFill>
                  <a:srgbClr val="231F20"/>
                </a:solidFill>
                <a:latin typeface="Arial" panose="020B0604020202020204" pitchFamily="34" charset="0"/>
                <a:cs typeface="Arial" panose="020B0604020202020204" pitchFamily="34" charset="0"/>
              </a:rPr>
              <a:t>Watch the following clip and use the information below the clip to discuss Mike’s career as a Theme Park designer: </a:t>
            </a:r>
            <a:r>
              <a:rPr lang="en-GB" sz="600" dirty="0">
                <a:solidFill>
                  <a:srgbClr val="231F20"/>
                </a:solidFill>
                <a:latin typeface="Arial" panose="020B0604020202020204" pitchFamily="34" charset="0"/>
                <a:cs typeface="Arial" panose="020B0604020202020204" pitchFamily="34" charset="0"/>
                <a:hlinkClick r:id="rId5"/>
              </a:rPr>
              <a:t>https://www.firstcareers.co.uk</a:t>
            </a:r>
            <a:br>
              <a:rPr lang="en-GB" sz="600" dirty="0">
                <a:solidFill>
                  <a:srgbClr val="231F20"/>
                </a:solidFill>
                <a:latin typeface="Arial" panose="020B0604020202020204" pitchFamily="34" charset="0"/>
                <a:cs typeface="Arial" panose="020B0604020202020204" pitchFamily="34" charset="0"/>
                <a:hlinkClick r:id="rId5"/>
              </a:rPr>
            </a:br>
            <a:r>
              <a:rPr lang="en-GB" sz="600" dirty="0">
                <a:solidFill>
                  <a:srgbClr val="231F20"/>
                </a:solidFill>
                <a:latin typeface="Arial" panose="020B0604020202020204" pitchFamily="34" charset="0"/>
                <a:cs typeface="Arial" panose="020B0604020202020204" pitchFamily="34" charset="0"/>
                <a:hlinkClick r:id="rId5"/>
              </a:rPr>
              <a:t>/careers/what-does-a-theme-park-designer-do/</a:t>
            </a:r>
            <a:endParaRPr lang="en-GB" sz="600" dirty="0">
              <a:solidFill>
                <a:srgbClr val="231F20"/>
              </a:solidFill>
              <a:latin typeface="Arial" panose="020B0604020202020204" pitchFamily="34" charset="0"/>
              <a:cs typeface="Arial" panose="020B0604020202020204" pitchFamily="34" charset="0"/>
            </a:endParaRPr>
          </a:p>
          <a:p>
            <a:pPr algn="l">
              <a:lnSpc>
                <a:spcPct val="100000"/>
              </a:lnSpc>
              <a:spcBef>
                <a:spcPts val="360"/>
              </a:spcBef>
            </a:pPr>
            <a:r>
              <a:rPr lang="en-GB" sz="600" dirty="0">
                <a:solidFill>
                  <a:srgbClr val="231F20"/>
                </a:solidFill>
                <a:latin typeface="Arial" panose="020B0604020202020204" pitchFamily="34" charset="0"/>
                <a:cs typeface="Arial" panose="020B0604020202020204" pitchFamily="34" charset="0"/>
              </a:rPr>
              <a:t>What does his job involve? Would any of the students like this career?</a:t>
            </a:r>
          </a:p>
        </p:txBody>
      </p:sp>
      <p:sp>
        <p:nvSpPr>
          <p:cNvPr id="43" name="object 30">
            <a:extLst>
              <a:ext uri="{FF2B5EF4-FFF2-40B4-BE49-F238E27FC236}">
                <a16:creationId xmlns:a16="http://schemas.microsoft.com/office/drawing/2014/main" id="{FF88DC8D-87EE-4DD0-9342-1E5C35B44323}"/>
              </a:ext>
            </a:extLst>
          </p:cNvPr>
          <p:cNvSpPr txBox="1"/>
          <p:nvPr/>
        </p:nvSpPr>
        <p:spPr>
          <a:xfrm>
            <a:off x="8467375" y="1750019"/>
            <a:ext cx="384525"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B5750"/>
                </a:solidFill>
                <a:latin typeface="Poppins"/>
                <a:cs typeface="Poppins"/>
              </a:rPr>
              <a:t>10</a:t>
            </a:r>
            <a:endParaRPr sz="2300" dirty="0">
              <a:latin typeface="Poppins"/>
              <a:cs typeface="Poppins"/>
            </a:endParaRPr>
          </a:p>
        </p:txBody>
      </p:sp>
      <p:grpSp>
        <p:nvGrpSpPr>
          <p:cNvPr id="51" name="Group 50">
            <a:extLst>
              <a:ext uri="{FF2B5EF4-FFF2-40B4-BE49-F238E27FC236}">
                <a16:creationId xmlns:a16="http://schemas.microsoft.com/office/drawing/2014/main" id="{63719F2D-FCE2-9421-C3EA-F992A408E805}"/>
              </a:ext>
            </a:extLst>
          </p:cNvPr>
          <p:cNvGrpSpPr/>
          <p:nvPr/>
        </p:nvGrpSpPr>
        <p:grpSpPr>
          <a:xfrm>
            <a:off x="446956" y="4283593"/>
            <a:ext cx="2965961" cy="951887"/>
            <a:chOff x="458256" y="4496182"/>
            <a:chExt cx="2965961" cy="951887"/>
          </a:xfrm>
        </p:grpSpPr>
        <p:grpSp>
          <p:nvGrpSpPr>
            <p:cNvPr id="48" name="Group 47">
              <a:extLst>
                <a:ext uri="{FF2B5EF4-FFF2-40B4-BE49-F238E27FC236}">
                  <a16:creationId xmlns:a16="http://schemas.microsoft.com/office/drawing/2014/main" id="{F1AFB57C-7F19-7816-4957-0035C7257340}"/>
                </a:ext>
              </a:extLst>
            </p:cNvPr>
            <p:cNvGrpSpPr/>
            <p:nvPr/>
          </p:nvGrpSpPr>
          <p:grpSpPr>
            <a:xfrm>
              <a:off x="458256" y="4496182"/>
              <a:ext cx="2965961" cy="951887"/>
              <a:chOff x="540928" y="7562848"/>
              <a:chExt cx="2965961" cy="951887"/>
            </a:xfrm>
          </p:grpSpPr>
          <p:sp>
            <p:nvSpPr>
              <p:cNvPr id="9" name="Rectangle 8">
                <a:extLst>
                  <a:ext uri="{FF2B5EF4-FFF2-40B4-BE49-F238E27FC236}">
                    <a16:creationId xmlns:a16="http://schemas.microsoft.com/office/drawing/2014/main" id="{BFB77FFD-5724-C0F5-95DB-617DD1B9731E}"/>
                  </a:ext>
                </a:extLst>
              </p:cNvPr>
              <p:cNvSpPr/>
              <p:nvPr/>
            </p:nvSpPr>
            <p:spPr>
              <a:xfrm>
                <a:off x="540928" y="7562848"/>
                <a:ext cx="2943260" cy="951887"/>
              </a:xfrm>
              <a:prstGeom prst="rect">
                <a:avLst/>
              </a:prstGeom>
              <a:solidFill>
                <a:schemeClr val="accent1">
                  <a:lumMod val="20000"/>
                  <a:lumOff val="80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859EE6FB-7FF1-C346-E704-3A9A4F5D340C}"/>
                  </a:ext>
                </a:extLst>
              </p:cNvPr>
              <p:cNvSpPr txBox="1"/>
              <p:nvPr/>
            </p:nvSpPr>
            <p:spPr>
              <a:xfrm>
                <a:off x="653576" y="7562850"/>
                <a:ext cx="2853313" cy="946413"/>
              </a:xfrm>
              <a:prstGeom prst="rect">
                <a:avLst/>
              </a:prstGeom>
              <a:noFill/>
            </p:spPr>
            <p:txBody>
              <a:bodyPr wrap="square">
                <a:spAutoFit/>
              </a:bodyPr>
              <a:lstStyle/>
              <a:p>
                <a:pPr marL="12065">
                  <a:lnSpc>
                    <a:spcPct val="100000"/>
                  </a:lnSpc>
                  <a:spcBef>
                    <a:spcPts val="325"/>
                  </a:spcBef>
                  <a:tabLst>
                    <a:tab pos="76835" algn="l"/>
                  </a:tabLst>
                </a:pPr>
                <a:r>
                  <a:rPr lang="en-US" sz="600" spc="-10" dirty="0">
                    <a:solidFill>
                      <a:srgbClr val="231F20"/>
                    </a:solidFill>
                    <a:latin typeface="Arial" panose="020B0604020202020204" pitchFamily="34" charset="0"/>
                    <a:cs typeface="Arial" panose="020B0604020202020204" pitchFamily="34" charset="0"/>
                  </a:rPr>
                  <a:t>To access </a:t>
                </a:r>
                <a:r>
                  <a:rPr lang="en-US" sz="600" spc="-10" dirty="0" err="1">
                    <a:solidFill>
                      <a:srgbClr val="231F20"/>
                    </a:solidFill>
                    <a:latin typeface="Arial" panose="020B0604020202020204" pitchFamily="34" charset="0"/>
                    <a:cs typeface="Arial" panose="020B0604020202020204" pitchFamily="34" charset="0"/>
                  </a:rPr>
                  <a:t>colouring</a:t>
                </a:r>
                <a:r>
                  <a:rPr lang="en-US" sz="600" spc="-10" dirty="0">
                    <a:solidFill>
                      <a:srgbClr val="231F20"/>
                    </a:solidFill>
                    <a:latin typeface="Arial" panose="020B0604020202020204" pitchFamily="34" charset="0"/>
                    <a:cs typeface="Arial" panose="020B0604020202020204" pitchFamily="34" charset="0"/>
                  </a:rPr>
                  <a:t> sheets:  </a:t>
                </a:r>
                <a:r>
                  <a:rPr lang="en-US" sz="600" spc="-10" dirty="0">
                    <a:solidFill>
                      <a:srgbClr val="231F20"/>
                    </a:solidFill>
                    <a:latin typeface="Arial" panose="020B0604020202020204" pitchFamily="34" charset="0"/>
                    <a:cs typeface="Arial" panose="020B0604020202020204" pitchFamily="34" charset="0"/>
                    <a:hlinkClick r:id="rId6"/>
                  </a:rPr>
                  <a:t>https://quivervision.com/coloring-packs</a:t>
                </a:r>
                <a:endParaRPr lang="en-US" sz="600" spc="-10" dirty="0">
                  <a:solidFill>
                    <a:srgbClr val="231F20"/>
                  </a:solidFill>
                  <a:latin typeface="Arial" panose="020B0604020202020204" pitchFamily="34" charset="0"/>
                  <a:cs typeface="Arial" panose="020B0604020202020204" pitchFamily="34" charset="0"/>
                </a:endParaRPr>
              </a:p>
              <a:p>
                <a:pPr marL="12065">
                  <a:lnSpc>
                    <a:spcPct val="100000"/>
                  </a:lnSpc>
                  <a:spcBef>
                    <a:spcPts val="325"/>
                  </a:spcBef>
                  <a:tabLst>
                    <a:tab pos="76835" algn="l"/>
                  </a:tabLst>
                </a:pPr>
                <a:r>
                  <a:rPr lang="en-US" sz="600" spc="-10" dirty="0">
                    <a:solidFill>
                      <a:srgbClr val="231F20"/>
                    </a:solidFill>
                    <a:latin typeface="Arial" panose="020B0604020202020204" pitchFamily="34" charset="0"/>
                    <a:cs typeface="Arial" panose="020B0604020202020204" pitchFamily="34" charset="0"/>
                  </a:rPr>
                  <a:t>Please note that some Quiver sheets are free (Dot Day, Murphy and Friends and some of the ‘California State Parks’ pack), however a wider variety are available by purchasing extra packs, or through subscription.</a:t>
                </a:r>
              </a:p>
              <a:p>
                <a:pPr marL="12065">
                  <a:spcBef>
                    <a:spcPts val="325"/>
                  </a:spcBef>
                  <a:tabLst>
                    <a:tab pos="76835" algn="l"/>
                  </a:tabLst>
                </a:pPr>
                <a:r>
                  <a:rPr lang="en-US" sz="600" spc="-10" dirty="0">
                    <a:solidFill>
                      <a:srgbClr val="231F20"/>
                    </a:solidFill>
                    <a:latin typeface="Arial" panose="020B0604020202020204" pitchFamily="34" charset="0"/>
                    <a:cs typeface="Arial" panose="020B0604020202020204" pitchFamily="34" charset="0"/>
                  </a:rPr>
                  <a:t>A free 7 day trial allowing access to all sheets is available if you follow this link </a:t>
                </a:r>
                <a:r>
                  <a:rPr lang="en-US" sz="600" spc="-10" dirty="0">
                    <a:solidFill>
                      <a:srgbClr val="231F20"/>
                    </a:solidFill>
                    <a:latin typeface="Arial" panose="020B0604020202020204" pitchFamily="34" charset="0"/>
                    <a:cs typeface="Arial" panose="020B0604020202020204" pitchFamily="34" charset="0"/>
                    <a:hlinkClick r:id="rId7"/>
                  </a:rPr>
                  <a:t>https://quivervision.com/</a:t>
                </a:r>
                <a:r>
                  <a:rPr lang="en-US" sz="600" spc="-10" dirty="0">
                    <a:solidFill>
                      <a:srgbClr val="231F20"/>
                    </a:solidFill>
                    <a:latin typeface="Arial" panose="020B0604020202020204" pitchFamily="34" charset="0"/>
                    <a:cs typeface="Arial" panose="020B0604020202020204" pitchFamily="34" charset="0"/>
                  </a:rPr>
                  <a:t>  then click ‘Sign up for a free 7 Day trial’. </a:t>
                </a:r>
              </a:p>
              <a:p>
                <a:pPr marL="12065">
                  <a:spcBef>
                    <a:spcPts val="325"/>
                  </a:spcBef>
                  <a:tabLst>
                    <a:tab pos="76835" algn="l"/>
                  </a:tabLst>
                </a:pPr>
                <a:r>
                  <a:rPr lang="en-US" sz="600" spc="-10" dirty="0">
                    <a:solidFill>
                      <a:srgbClr val="231F20"/>
                    </a:solidFill>
                    <a:latin typeface="Arial" panose="020B0604020202020204" pitchFamily="34" charset="0"/>
                    <a:cs typeface="Arial" panose="020B0604020202020204" pitchFamily="34" charset="0"/>
                  </a:rPr>
                  <a:t>Helpful information on getting started, including videos, can be found here: </a:t>
                </a:r>
                <a:r>
                  <a:rPr lang="en-US" sz="600" spc="-10" dirty="0">
                    <a:solidFill>
                      <a:srgbClr val="231F20"/>
                    </a:solidFill>
                    <a:latin typeface="Arial" panose="020B0604020202020204" pitchFamily="34" charset="0"/>
                    <a:cs typeface="Arial" panose="020B0604020202020204" pitchFamily="34" charset="0"/>
                    <a:hlinkClick r:id="rId8"/>
                  </a:rPr>
                  <a:t>https://dashboard.quivervision.com/welcome</a:t>
                </a:r>
                <a:endParaRPr lang="en-US" sz="600" spc="-10" dirty="0">
                  <a:solidFill>
                    <a:srgbClr val="231F20"/>
                  </a:solidFill>
                  <a:latin typeface="Arial" panose="020B0604020202020204" pitchFamily="34" charset="0"/>
                  <a:cs typeface="Arial" panose="020B0604020202020204" pitchFamily="34" charset="0"/>
                </a:endParaRPr>
              </a:p>
            </p:txBody>
          </p:sp>
        </p:grpSp>
        <p:pic>
          <p:nvPicPr>
            <p:cNvPr id="50" name="Graphic 49" descr="Information with solid fill">
              <a:extLst>
                <a:ext uri="{FF2B5EF4-FFF2-40B4-BE49-F238E27FC236}">
                  <a16:creationId xmlns:a16="http://schemas.microsoft.com/office/drawing/2014/main" id="{72ADF06C-EF72-690F-CF35-DC922B66FC0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92365" y="4524432"/>
              <a:ext cx="129760" cy="129760"/>
            </a:xfrm>
            <a:prstGeom prst="rect">
              <a:avLst/>
            </a:prstGeom>
          </p:spPr>
        </p:pic>
      </p:grpSp>
      <p:grpSp>
        <p:nvGrpSpPr>
          <p:cNvPr id="57" name="Group 56">
            <a:extLst>
              <a:ext uri="{FF2B5EF4-FFF2-40B4-BE49-F238E27FC236}">
                <a16:creationId xmlns:a16="http://schemas.microsoft.com/office/drawing/2014/main" id="{47A33DDD-DDE8-1D14-1466-3FC30B62A891}"/>
              </a:ext>
            </a:extLst>
          </p:cNvPr>
          <p:cNvGrpSpPr/>
          <p:nvPr/>
        </p:nvGrpSpPr>
        <p:grpSpPr>
          <a:xfrm>
            <a:off x="453203" y="5561119"/>
            <a:ext cx="3355730" cy="566117"/>
            <a:chOff x="2966845" y="7736996"/>
            <a:chExt cx="3355730" cy="566117"/>
          </a:xfrm>
        </p:grpSpPr>
        <p:grpSp>
          <p:nvGrpSpPr>
            <p:cNvPr id="53" name="Group 52">
              <a:extLst>
                <a:ext uri="{FF2B5EF4-FFF2-40B4-BE49-F238E27FC236}">
                  <a16:creationId xmlns:a16="http://schemas.microsoft.com/office/drawing/2014/main" id="{802EE136-7F7D-19E7-E561-E9CDA8C01396}"/>
                </a:ext>
              </a:extLst>
            </p:cNvPr>
            <p:cNvGrpSpPr/>
            <p:nvPr/>
          </p:nvGrpSpPr>
          <p:grpSpPr>
            <a:xfrm>
              <a:off x="2966845" y="7736996"/>
              <a:ext cx="3355730" cy="566117"/>
              <a:chOff x="540928" y="7562850"/>
              <a:chExt cx="3355730" cy="583689"/>
            </a:xfrm>
          </p:grpSpPr>
          <p:sp>
            <p:nvSpPr>
              <p:cNvPr id="55" name="Rectangle 54">
                <a:extLst>
                  <a:ext uri="{FF2B5EF4-FFF2-40B4-BE49-F238E27FC236}">
                    <a16:creationId xmlns:a16="http://schemas.microsoft.com/office/drawing/2014/main" id="{0FEEEABC-2E2C-213B-4D4E-264AD7377435}"/>
                  </a:ext>
                </a:extLst>
              </p:cNvPr>
              <p:cNvSpPr/>
              <p:nvPr/>
            </p:nvSpPr>
            <p:spPr>
              <a:xfrm>
                <a:off x="540928" y="7562850"/>
                <a:ext cx="2914128" cy="568944"/>
              </a:xfrm>
              <a:prstGeom prst="rect">
                <a:avLst/>
              </a:prstGeom>
              <a:solidFill>
                <a:schemeClr val="accent1">
                  <a:lumMod val="20000"/>
                  <a:lumOff val="80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98C9851F-8924-363A-84E1-843B1AFFBA78}"/>
                  </a:ext>
                </a:extLst>
              </p:cNvPr>
              <p:cNvSpPr txBox="1"/>
              <p:nvPr/>
            </p:nvSpPr>
            <p:spPr>
              <a:xfrm>
                <a:off x="653576" y="7562850"/>
                <a:ext cx="3243082" cy="583689"/>
              </a:xfrm>
              <a:prstGeom prst="rect">
                <a:avLst/>
              </a:prstGeom>
              <a:noFill/>
            </p:spPr>
            <p:txBody>
              <a:bodyPr wrap="square">
                <a:spAutoFit/>
              </a:bodyPr>
              <a:lstStyle/>
              <a:p>
                <a:pPr marL="12065" marR="341630">
                  <a:lnSpc>
                    <a:spcPct val="104200"/>
                  </a:lnSpc>
                  <a:spcBef>
                    <a:spcPts val="280"/>
                  </a:spcBef>
                  <a:tabLst>
                    <a:tab pos="76835" algn="l"/>
                  </a:tabLst>
                </a:pPr>
                <a:r>
                  <a:rPr lang="en-US" sz="600" spc="-10" dirty="0">
                    <a:solidFill>
                      <a:srgbClr val="231F20"/>
                    </a:solidFill>
                    <a:latin typeface="Arial" panose="020B0604020202020204" pitchFamily="34" charset="0"/>
                    <a:cs typeface="Arial" panose="020B0604020202020204" pitchFamily="34" charset="0"/>
                  </a:rPr>
                  <a:t>To do this, open the app, press ‘Continue’ when shown the AR disclaimer, then click the camera icon. Then select the ‘Quiver Library’ option on the menu at the bottom of the screen. Click on the required pack and press ‘Launch’ to download the content required. The pack will now be saved in ‘My Library’, where the students can press ‘launch’ to scan and see their picture in AR.</a:t>
                </a:r>
              </a:p>
            </p:txBody>
          </p:sp>
        </p:grpSp>
        <p:pic>
          <p:nvPicPr>
            <p:cNvPr id="54" name="Graphic 53" descr="Information with solid fill">
              <a:extLst>
                <a:ext uri="{FF2B5EF4-FFF2-40B4-BE49-F238E27FC236}">
                  <a16:creationId xmlns:a16="http://schemas.microsoft.com/office/drawing/2014/main" id="{A131CA19-951A-DEF9-831D-C985DA0C8F8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00954" y="7765248"/>
              <a:ext cx="129760" cy="129760"/>
            </a:xfrm>
            <a:prstGeom prst="rect">
              <a:avLst/>
            </a:prstGeom>
          </p:spPr>
        </p:pic>
      </p:grpSp>
      <p:sp>
        <p:nvSpPr>
          <p:cNvPr id="42" name="TextBox 41">
            <a:extLst>
              <a:ext uri="{FF2B5EF4-FFF2-40B4-BE49-F238E27FC236}">
                <a16:creationId xmlns:a16="http://schemas.microsoft.com/office/drawing/2014/main" id="{148D2FA9-2E70-2BCE-DC60-034445D15642}"/>
              </a:ext>
            </a:extLst>
          </p:cNvPr>
          <p:cNvSpPr txBox="1"/>
          <p:nvPr/>
        </p:nvSpPr>
        <p:spPr>
          <a:xfrm>
            <a:off x="8718224" y="1555592"/>
            <a:ext cx="1745890" cy="215444"/>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800" b="0" i="0" u="none" strike="noStrike" cap="none" dirty="0">
                <a:latin typeface="Poppins" pitchFamily="2" charset="77"/>
                <a:ea typeface="Lora"/>
                <a:cs typeface="Poppins" pitchFamily="2" charset="77"/>
                <a:sym typeface="Lora"/>
              </a:rPr>
              <a:t>© Tech She Can 2022</a:t>
            </a:r>
          </a:p>
        </p:txBody>
      </p:sp>
      <p:sp>
        <p:nvSpPr>
          <p:cNvPr id="45" name="TextBox 44">
            <a:extLst>
              <a:ext uri="{FF2B5EF4-FFF2-40B4-BE49-F238E27FC236}">
                <a16:creationId xmlns:a16="http://schemas.microsoft.com/office/drawing/2014/main" id="{B158DEA8-027B-3E18-0A15-09C43144040D}"/>
              </a:ext>
            </a:extLst>
          </p:cNvPr>
          <p:cNvSpPr txBox="1"/>
          <p:nvPr/>
        </p:nvSpPr>
        <p:spPr>
          <a:xfrm>
            <a:off x="6397828" y="3205475"/>
            <a:ext cx="2585719" cy="838691"/>
          </a:xfrm>
          <a:prstGeom prst="rect">
            <a:avLst/>
          </a:prstGeom>
          <a:noFill/>
        </p:spPr>
        <p:txBody>
          <a:bodyPr wrap="square">
            <a:spAutoFit/>
          </a:bodyPr>
          <a:lstStyle/>
          <a:p>
            <a:pPr algn="l">
              <a:lnSpc>
                <a:spcPct val="100000"/>
              </a:lnSpc>
              <a:spcBef>
                <a:spcPts val="360"/>
              </a:spcBef>
            </a:pPr>
            <a:r>
              <a:rPr lang="en-US" sz="600" b="1" dirty="0">
                <a:solidFill>
                  <a:srgbClr val="231F20"/>
                </a:solidFill>
                <a:latin typeface="Arial" panose="020B0604020202020204" pitchFamily="34" charset="0"/>
                <a:cs typeface="Arial" panose="020B0604020202020204" pitchFamily="34" charset="0"/>
              </a:rPr>
              <a:t>The</a:t>
            </a:r>
            <a:r>
              <a:rPr lang="en-US" sz="600" b="1" spc="-15"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future</a:t>
            </a:r>
            <a:r>
              <a:rPr lang="en-US" sz="600" b="1" spc="-15"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of</a:t>
            </a:r>
            <a:r>
              <a:rPr lang="en-US" sz="600" b="1" spc="-10"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gaming</a:t>
            </a:r>
            <a:r>
              <a:rPr lang="en-US" sz="600" b="1" spc="-15"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(5</a:t>
            </a:r>
            <a:r>
              <a:rPr lang="en-US" sz="600" b="1" spc="-15" dirty="0">
                <a:solidFill>
                  <a:srgbClr val="231F20"/>
                </a:solidFill>
                <a:latin typeface="Arial" panose="020B0604020202020204" pitchFamily="34" charset="0"/>
                <a:cs typeface="Arial" panose="020B0604020202020204" pitchFamily="34" charset="0"/>
              </a:rPr>
              <a:t> </a:t>
            </a:r>
            <a:r>
              <a:rPr lang="en-US" sz="600" b="1" spc="-20" dirty="0">
                <a:solidFill>
                  <a:srgbClr val="231F20"/>
                </a:solidFill>
                <a:latin typeface="Arial" panose="020B0604020202020204" pitchFamily="34" charset="0"/>
                <a:cs typeface="Arial" panose="020B0604020202020204" pitchFamily="34" charset="0"/>
              </a:rPr>
              <a:t>min)</a:t>
            </a:r>
          </a:p>
          <a:p>
            <a:pPr marR="5080" algn="l">
              <a:lnSpc>
                <a:spcPts val="700"/>
              </a:lnSpc>
              <a:spcBef>
                <a:spcPts val="285"/>
              </a:spcBef>
            </a:pPr>
            <a:r>
              <a:rPr lang="en-US" sz="600" dirty="0">
                <a:solidFill>
                  <a:srgbClr val="231F20"/>
                </a:solidFill>
                <a:latin typeface="Arial" panose="020B0604020202020204" pitchFamily="34" charset="0"/>
                <a:cs typeface="Arial" panose="020B0604020202020204" pitchFamily="34" charset="0"/>
              </a:rPr>
              <a:t>Show the students the short clip below which shows a VR treadmill which Disney have invented. </a:t>
            </a:r>
          </a:p>
          <a:p>
            <a:pPr marR="5080" algn="l">
              <a:lnSpc>
                <a:spcPts val="700"/>
              </a:lnSpc>
              <a:spcBef>
                <a:spcPts val="285"/>
              </a:spcBef>
            </a:pPr>
            <a:r>
              <a:rPr lang="en-US" sz="600" dirty="0">
                <a:solidFill>
                  <a:srgbClr val="231F20"/>
                </a:solidFill>
                <a:latin typeface="Arial" panose="020B0604020202020204" pitchFamily="34" charset="0"/>
                <a:cs typeface="Arial" panose="020B0604020202020204" pitchFamily="34" charset="0"/>
                <a:hlinkClick r:id="rId11"/>
              </a:rPr>
              <a:t>https://www.youtube.com/watch?v=q9ldvl1c3ks</a:t>
            </a:r>
            <a:endParaRPr lang="en-US" sz="600" dirty="0">
              <a:solidFill>
                <a:srgbClr val="231F20"/>
              </a:solidFill>
              <a:latin typeface="Arial" panose="020B0604020202020204" pitchFamily="34" charset="0"/>
              <a:cs typeface="Arial" panose="020B0604020202020204" pitchFamily="34" charset="0"/>
            </a:endParaRPr>
          </a:p>
          <a:p>
            <a:pPr marR="5080" algn="l">
              <a:lnSpc>
                <a:spcPts val="700"/>
              </a:lnSpc>
              <a:spcBef>
                <a:spcPts val="285"/>
              </a:spcBef>
            </a:pP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Do the students think this could be the future of gaming? What would they</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like to see in</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the future of </a:t>
            </a:r>
            <a:r>
              <a:rPr lang="en-US" sz="600" spc="-10" dirty="0">
                <a:solidFill>
                  <a:srgbClr val="231F20"/>
                </a:solidFill>
                <a:latin typeface="Arial" panose="020B0604020202020204" pitchFamily="34" charset="0"/>
                <a:cs typeface="Arial" panose="020B0604020202020204" pitchFamily="34" charset="0"/>
              </a:rPr>
              <a:t>gaming? </a:t>
            </a:r>
            <a:r>
              <a:rPr lang="en-US" sz="600" dirty="0">
                <a:solidFill>
                  <a:srgbClr val="231F20"/>
                </a:solidFill>
                <a:latin typeface="Arial" panose="020B0604020202020204" pitchFamily="34" charset="0"/>
                <a:cs typeface="Arial" panose="020B0604020202020204" pitchFamily="34" charset="0"/>
              </a:rPr>
              <a:t>Imagine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endless possibilities –</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what tech do you</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think future game </a:t>
            </a:r>
            <a:r>
              <a:rPr lang="en-US" sz="600" spc="-10" dirty="0">
                <a:solidFill>
                  <a:srgbClr val="231F20"/>
                </a:solidFill>
                <a:latin typeface="Arial" panose="020B0604020202020204" pitchFamily="34" charset="0"/>
                <a:cs typeface="Arial" panose="020B0604020202020204" pitchFamily="34" charset="0"/>
              </a:rPr>
              <a:t>designers </a:t>
            </a:r>
            <a:r>
              <a:rPr lang="en-US" sz="600" dirty="0">
                <a:solidFill>
                  <a:srgbClr val="231F20"/>
                </a:solidFill>
                <a:latin typeface="Arial" panose="020B0604020202020204" pitchFamily="34" charset="0"/>
                <a:cs typeface="Arial" panose="020B0604020202020204" pitchFamily="34" charset="0"/>
              </a:rPr>
              <a:t>will be working </a:t>
            </a:r>
            <a:r>
              <a:rPr lang="en-US" sz="600" spc="-25" dirty="0">
                <a:solidFill>
                  <a:srgbClr val="231F20"/>
                </a:solidFill>
                <a:latin typeface="Arial" panose="020B0604020202020204" pitchFamily="34" charset="0"/>
                <a:cs typeface="Arial" panose="020B0604020202020204" pitchFamily="34" charset="0"/>
              </a:rPr>
              <a:t>on?</a:t>
            </a:r>
            <a:endParaRPr lang="en-US" sz="600" dirty="0">
              <a:latin typeface="Arial" panose="020B0604020202020204" pitchFamily="34" charset="0"/>
              <a:cs typeface="Arial" panose="020B0604020202020204" pitchFamily="34" charset="0"/>
            </a:endParaRPr>
          </a:p>
        </p:txBody>
      </p:sp>
      <p:sp>
        <p:nvSpPr>
          <p:cNvPr id="49" name="object 10">
            <a:extLst>
              <a:ext uri="{FF2B5EF4-FFF2-40B4-BE49-F238E27FC236}">
                <a16:creationId xmlns:a16="http://schemas.microsoft.com/office/drawing/2014/main" id="{9C6D15EC-5134-6E00-9165-2261CAFD98B2}"/>
              </a:ext>
            </a:extLst>
          </p:cNvPr>
          <p:cNvSpPr txBox="1"/>
          <p:nvPr/>
        </p:nvSpPr>
        <p:spPr>
          <a:xfrm>
            <a:off x="9181643" y="3261060"/>
            <a:ext cx="1131110" cy="609657"/>
          </a:xfrm>
          <a:prstGeom prst="rect">
            <a:avLst/>
          </a:prstGeom>
        </p:spPr>
        <p:txBody>
          <a:bodyPr vert="horz" wrap="square" lIns="0" tIns="45720" rIns="0" bIns="0" rtlCol="0">
            <a:noAutofit/>
          </a:bodyPr>
          <a:lstStyle/>
          <a:p>
            <a:pPr marR="5080" algn="l">
              <a:lnSpc>
                <a:spcPts val="700"/>
              </a:lnSpc>
              <a:spcBef>
                <a:spcPts val="285"/>
              </a:spcBef>
            </a:pPr>
            <a:r>
              <a:rPr lang="en-GB" sz="600" dirty="0">
                <a:solidFill>
                  <a:srgbClr val="231F20"/>
                </a:solidFill>
                <a:latin typeface="Arial" panose="020B0604020202020204" pitchFamily="34" charset="0"/>
                <a:cs typeface="Arial" panose="020B0604020202020204" pitchFamily="34" charset="0"/>
              </a:rPr>
              <a:t>Show one or more of the videos of inspirational tech office spaces around the world – Google, Meta and Apple offices.</a:t>
            </a:r>
          </a:p>
          <a:p>
            <a:pPr marR="5080" algn="l">
              <a:lnSpc>
                <a:spcPts val="700"/>
              </a:lnSpc>
              <a:spcBef>
                <a:spcPts val="285"/>
              </a:spcBef>
            </a:pPr>
            <a:r>
              <a:rPr lang="en-US" sz="600" b="1" i="1" dirty="0">
                <a:solidFill>
                  <a:srgbClr val="231F20"/>
                </a:solidFill>
                <a:latin typeface="Arial" panose="020B0604020202020204" pitchFamily="34" charset="0"/>
                <a:cs typeface="Arial" panose="020B0604020202020204" pitchFamily="34" charset="0"/>
              </a:rPr>
              <a:t>Key part of Apple video is from 1:23-2:29 but you could show it all if you wanted to.</a:t>
            </a:r>
          </a:p>
          <a:p>
            <a:pPr marR="5080" algn="l">
              <a:lnSpc>
                <a:spcPts val="700"/>
              </a:lnSpc>
              <a:spcBef>
                <a:spcPts val="285"/>
              </a:spcBef>
            </a:pPr>
            <a:r>
              <a:rPr lang="en-GB" sz="600" dirty="0">
                <a:solidFill>
                  <a:srgbClr val="231F20"/>
                </a:solidFill>
                <a:latin typeface="Arial" panose="020B0604020202020204" pitchFamily="34" charset="0"/>
                <a:cs typeface="Arial" panose="020B0604020202020204" pitchFamily="34" charset="0"/>
              </a:rPr>
              <a:t>Discuss what it might be like to work there.</a:t>
            </a:r>
          </a:p>
          <a:p>
            <a:pPr marR="5080" algn="l">
              <a:lnSpc>
                <a:spcPts val="700"/>
              </a:lnSpc>
              <a:spcBef>
                <a:spcPts val="285"/>
              </a:spcBef>
            </a:pPr>
            <a:endParaRPr lang="en-GB" sz="600" dirty="0">
              <a:solidFill>
                <a:srgbClr val="231F20"/>
              </a:solidFill>
              <a:latin typeface="Arial" panose="020B0604020202020204" pitchFamily="34" charset="0"/>
              <a:cs typeface="Arial" panose="020B060402020202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1356</Words>
  <Application>Microsoft Office PowerPoint</Application>
  <PresentationFormat>Custom</PresentationFormat>
  <Paragraphs>93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Poppins</vt:lpstr>
      <vt:lpstr>HelveticaNeueLT Pro 55 Roman</vt:lpstr>
      <vt:lpstr>Times New Roman</vt:lpstr>
      <vt:lpstr>Calibri</vt:lpstr>
      <vt:lpstr>Arial</vt:lpstr>
      <vt:lpstr>Office Theme</vt:lpstr>
      <vt:lpstr>Tech for Fun (Full Tech) To understand how technology is used for fun and broaden my knowledge of careers available in this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 for Fun (Full Tech) To understand how technology is used for fun and broaden my knowledge of careers available in this field.</dc:title>
  <cp:lastModifiedBy>Poppy Patel</cp:lastModifiedBy>
  <cp:revision>16</cp:revision>
  <dcterms:created xsi:type="dcterms:W3CDTF">2022-06-09T13:19:30Z</dcterms:created>
  <dcterms:modified xsi:type="dcterms:W3CDTF">2025-09-24T13:46:38Z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2019-09-23T00:00:00Z</vt:filetime>
  </property>
  <property fmtid="{D5CDD505-2E9C-101B-9397-08002B2CF9AE}" pid="3" name="Creator">
    <vt:lpwstr>Adobe InDesign 14.0 (Macintosh)</vt:lpwstr>
  </property>
  <property fmtid="{D5CDD505-2E9C-101B-9397-08002B2CF9AE}" pid="4" name="LastSaved">
    <vt:filetime>2022-06-09T00:00:00Z</vt:filetime>
  </property>
</Properties>
</file>